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2" r:id="rId3"/>
    <p:sldId id="289" r:id="rId4"/>
    <p:sldId id="290" r:id="rId5"/>
    <p:sldId id="291" r:id="rId6"/>
    <p:sldId id="292" r:id="rId7"/>
    <p:sldId id="293" r:id="rId8"/>
    <p:sldId id="294" r:id="rId9"/>
    <p:sldId id="295" r:id="rId10"/>
    <p:sldId id="296" r:id="rId11"/>
    <p:sldId id="351" r:id="rId12"/>
    <p:sldId id="352" r:id="rId13"/>
    <p:sldId id="297" r:id="rId14"/>
    <p:sldId id="308" r:id="rId15"/>
    <p:sldId id="309" r:id="rId16"/>
    <p:sldId id="312" r:id="rId17"/>
    <p:sldId id="353" r:id="rId18"/>
    <p:sldId id="354" r:id="rId19"/>
    <p:sldId id="311" r:id="rId20"/>
    <p:sldId id="314" r:id="rId21"/>
    <p:sldId id="315" r:id="rId22"/>
    <p:sldId id="350" r:id="rId23"/>
    <p:sldId id="349" r:id="rId24"/>
    <p:sldId id="313" r:id="rId25"/>
    <p:sldId id="316" r:id="rId26"/>
    <p:sldId id="317" r:id="rId27"/>
    <p:sldId id="318" r:id="rId28"/>
    <p:sldId id="319" r:id="rId29"/>
    <p:sldId id="347" r:id="rId30"/>
    <p:sldId id="320" r:id="rId31"/>
    <p:sldId id="342" r:id="rId32"/>
    <p:sldId id="343" r:id="rId33"/>
    <p:sldId id="344" r:id="rId34"/>
    <p:sldId id="348" r:id="rId35"/>
    <p:sldId id="341" r:id="rId36"/>
    <p:sldId id="321" r:id="rId37"/>
    <p:sldId id="345" r:id="rId38"/>
    <p:sldId id="346" r:id="rId39"/>
    <p:sldId id="323" r:id="rId40"/>
    <p:sldId id="322" r:id="rId41"/>
    <p:sldId id="325" r:id="rId42"/>
    <p:sldId id="327" r:id="rId43"/>
    <p:sldId id="328" r:id="rId44"/>
    <p:sldId id="329" r:id="rId45"/>
    <p:sldId id="330" r:id="rId46"/>
    <p:sldId id="339" r:id="rId47"/>
    <p:sldId id="335" r:id="rId48"/>
    <p:sldId id="34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90" d="100"/>
          <a:sy n="90" d="100"/>
        </p:scale>
        <p:origin x="208"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8ACA6A-5EA2-4F9B-B34F-5F760784E436}"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418261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ACA6A-5EA2-4F9B-B34F-5F760784E436}"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1915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ACA6A-5EA2-4F9B-B34F-5F760784E436}"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93137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ACA6A-5EA2-4F9B-B34F-5F760784E436}"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72133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8ACA6A-5EA2-4F9B-B34F-5F760784E436}"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90214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ACA6A-5EA2-4F9B-B34F-5F760784E436}"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83592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ACA6A-5EA2-4F9B-B34F-5F760784E436}" type="datetimeFigureOut">
              <a:rPr lang="en-US" smtClean="0"/>
              <a:t>3/9/26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49897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ACA6A-5EA2-4F9B-B34F-5F760784E436}" type="datetimeFigureOut">
              <a:rPr lang="en-US" smtClean="0"/>
              <a:t>3/9/26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133041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ACA6A-5EA2-4F9B-B34F-5F760784E436}" type="datetimeFigureOut">
              <a:rPr lang="en-US" smtClean="0"/>
              <a:t>3/9/26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0110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32244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8ACA6A-5EA2-4F9B-B34F-5F760784E436}"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D1E4-2BFC-4FF0-B01D-675E93EBA6C7}" type="slidenum">
              <a:rPr lang="en-US" smtClean="0"/>
              <a:t>‹#›</a:t>
            </a:fld>
            <a:endParaRPr lang="en-US"/>
          </a:p>
        </p:txBody>
      </p:sp>
    </p:spTree>
    <p:extLst>
      <p:ext uri="{BB962C8B-B14F-4D97-AF65-F5344CB8AC3E}">
        <p14:creationId xmlns:p14="http://schemas.microsoft.com/office/powerpoint/2010/main" val="251789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ACA6A-5EA2-4F9B-B34F-5F760784E436}" type="datetimeFigureOut">
              <a:rPr lang="en-US" smtClean="0"/>
              <a:t>3/9/26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D1E4-2BFC-4FF0-B01D-675E93EBA6C7}" type="slidenum">
              <a:rPr lang="en-US" smtClean="0"/>
              <a:t>‹#›</a:t>
            </a:fld>
            <a:endParaRPr lang="en-US"/>
          </a:p>
        </p:txBody>
      </p:sp>
    </p:spTree>
    <p:extLst>
      <p:ext uri="{BB962C8B-B14F-4D97-AF65-F5344CB8AC3E}">
        <p14:creationId xmlns:p14="http://schemas.microsoft.com/office/powerpoint/2010/main" val="808002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youtube.com/watch?v=5A3KCaaTT2I"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2 – AP Macroeconomics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8917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14" y="138983"/>
            <a:ext cx="10891787" cy="716423"/>
          </a:xfrm>
        </p:spPr>
        <p:txBody>
          <a:bodyPr/>
          <a:lstStyle/>
          <a:p>
            <a:r>
              <a:rPr lang="en-AU" dirty="0"/>
              <a:t>FP and MP Used Together – Opposing Direction</a:t>
            </a:r>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352414" y="1696359"/>
            <a:ext cx="11641175" cy="4944165"/>
          </a:xfrm>
          <a:prstGeom prst="rect">
            <a:avLst/>
          </a:prstGeom>
        </p:spPr>
      </p:pic>
      <p:sp>
        <p:nvSpPr>
          <p:cNvPr id="4" name="TextBox 3"/>
          <p:cNvSpPr txBox="1"/>
          <p:nvPr/>
        </p:nvSpPr>
        <p:spPr>
          <a:xfrm>
            <a:off x="698090" y="855406"/>
            <a:ext cx="10068233" cy="923330"/>
          </a:xfrm>
          <a:prstGeom prst="rect">
            <a:avLst/>
          </a:prstGeom>
          <a:noFill/>
        </p:spPr>
        <p:txBody>
          <a:bodyPr wrap="square" rtlCol="0">
            <a:spAutoFit/>
          </a:bodyPr>
          <a:lstStyle/>
          <a:p>
            <a:pPr marL="285750" indent="-285750">
              <a:buFont typeface="Arial" panose="020B0604020202020204" pitchFamily="34" charset="0"/>
              <a:buChar char="•"/>
            </a:pPr>
            <a:r>
              <a:rPr lang="en-AU" dirty="0"/>
              <a:t>The government implements fiscal policy.</a:t>
            </a:r>
          </a:p>
          <a:p>
            <a:pPr marL="285750" indent="-285750">
              <a:buFont typeface="Arial" panose="020B0604020202020204" pitchFamily="34" charset="0"/>
              <a:buChar char="•"/>
            </a:pPr>
            <a:r>
              <a:rPr lang="en-AU" dirty="0"/>
              <a:t>The Federal Reserve implements monetary policy.</a:t>
            </a:r>
          </a:p>
          <a:p>
            <a:pPr marL="285750" indent="-285750">
              <a:buFont typeface="Arial" panose="020B0604020202020204" pitchFamily="34" charset="0"/>
              <a:buChar char="•"/>
            </a:pPr>
            <a:r>
              <a:rPr lang="en-AU" dirty="0"/>
              <a:t>Sometimes they may act contrary to each other.  </a:t>
            </a:r>
          </a:p>
        </p:txBody>
      </p:sp>
      <p:sp>
        <p:nvSpPr>
          <p:cNvPr id="6" name="TextBox 5"/>
          <p:cNvSpPr txBox="1"/>
          <p:nvPr/>
        </p:nvSpPr>
        <p:spPr>
          <a:xfrm>
            <a:off x="6968193" y="761899"/>
            <a:ext cx="4761794" cy="1200329"/>
          </a:xfrm>
          <a:prstGeom prst="rect">
            <a:avLst/>
          </a:prstGeom>
          <a:solidFill>
            <a:srgbClr val="FFFF00"/>
          </a:solidFill>
        </p:spPr>
        <p:txBody>
          <a:bodyPr wrap="square" rtlCol="0">
            <a:spAutoFit/>
          </a:bodyPr>
          <a:lstStyle/>
          <a:p>
            <a:r>
              <a:rPr lang="en-AU" dirty="0">
                <a:solidFill>
                  <a:srgbClr val="FF0000"/>
                </a:solidFill>
              </a:rPr>
              <a:t>Summary</a:t>
            </a:r>
          </a:p>
          <a:p>
            <a:r>
              <a:rPr lang="en-AU" dirty="0">
                <a:solidFill>
                  <a:srgbClr val="FF0000"/>
                </a:solidFill>
              </a:rPr>
              <a:t>FP and MP can work in opposite directions, especially if the government and the Federal Reserve aren’t in agreement.</a:t>
            </a:r>
          </a:p>
        </p:txBody>
      </p:sp>
    </p:spTree>
    <p:extLst>
      <p:ext uri="{BB962C8B-B14F-4D97-AF65-F5344CB8AC3E}">
        <p14:creationId xmlns:p14="http://schemas.microsoft.com/office/powerpoint/2010/main" val="24553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4" y="249382"/>
            <a:ext cx="5483578" cy="1325563"/>
          </a:xfrm>
        </p:spPr>
        <p:txBody>
          <a:bodyPr/>
          <a:lstStyle/>
          <a:p>
            <a:r>
              <a:rPr lang="en-US" dirty="0"/>
              <a:t>Questions that focus on IR instead of AD</a:t>
            </a:r>
          </a:p>
        </p:txBody>
      </p:sp>
      <p:sp>
        <p:nvSpPr>
          <p:cNvPr id="3" name="Content Placeholder 2"/>
          <p:cNvSpPr>
            <a:spLocks noGrp="1"/>
          </p:cNvSpPr>
          <p:nvPr>
            <p:ph idx="1"/>
          </p:nvPr>
        </p:nvSpPr>
        <p:spPr>
          <a:xfrm>
            <a:off x="547254" y="1542993"/>
            <a:ext cx="7479146" cy="985718"/>
          </a:xfrm>
        </p:spPr>
        <p:txBody>
          <a:bodyPr>
            <a:normAutofit fontScale="92500" lnSpcReduction="20000"/>
          </a:bodyPr>
          <a:lstStyle/>
          <a:p>
            <a:r>
              <a:rPr lang="en-US" dirty="0"/>
              <a:t>Sometimes such questions will be about the interest rate instead of AD, when they ‘cancel each other out’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383" y="3179315"/>
            <a:ext cx="2219325" cy="20669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435" y="3811327"/>
            <a:ext cx="2809286" cy="1721479"/>
          </a:xfrm>
          <a:prstGeom prst="rect">
            <a:avLst/>
          </a:prstGeom>
        </p:spPr>
      </p:pic>
      <p:sp>
        <p:nvSpPr>
          <p:cNvPr id="7" name="Freeform 6"/>
          <p:cNvSpPr/>
          <p:nvPr/>
        </p:nvSpPr>
        <p:spPr>
          <a:xfrm>
            <a:off x="1852577" y="2664561"/>
            <a:ext cx="3493308" cy="3025972"/>
          </a:xfrm>
          <a:custGeom>
            <a:avLst/>
            <a:gdLst>
              <a:gd name="connsiteX0" fmla="*/ 907868 w 3493308"/>
              <a:gd name="connsiteY0" fmla="*/ 315884 h 3025972"/>
              <a:gd name="connsiteX1" fmla="*/ 957744 w 3493308"/>
              <a:gd name="connsiteY1" fmla="*/ 723207 h 3025972"/>
              <a:gd name="connsiteX2" fmla="*/ 941119 w 3493308"/>
              <a:gd name="connsiteY2" fmla="*/ 756458 h 3025972"/>
              <a:gd name="connsiteX3" fmla="*/ 866304 w 3493308"/>
              <a:gd name="connsiteY3" fmla="*/ 914400 h 3025972"/>
              <a:gd name="connsiteX4" fmla="*/ 741613 w 3493308"/>
              <a:gd name="connsiteY4" fmla="*/ 1080654 h 3025972"/>
              <a:gd name="connsiteX5" fmla="*/ 517170 w 3493308"/>
              <a:gd name="connsiteY5" fmla="*/ 1454727 h 3025972"/>
              <a:gd name="connsiteX6" fmla="*/ 409104 w 3493308"/>
              <a:gd name="connsiteY6" fmla="*/ 1654233 h 3025972"/>
              <a:gd name="connsiteX7" fmla="*/ 284413 w 3493308"/>
              <a:gd name="connsiteY7" fmla="*/ 1853738 h 3025972"/>
              <a:gd name="connsiteX8" fmla="*/ 151410 w 3493308"/>
              <a:gd name="connsiteY8" fmla="*/ 2028305 h 3025972"/>
              <a:gd name="connsiteX9" fmla="*/ 101533 w 3493308"/>
              <a:gd name="connsiteY9" fmla="*/ 2128058 h 3025972"/>
              <a:gd name="connsiteX10" fmla="*/ 26719 w 3493308"/>
              <a:gd name="connsiteY10" fmla="*/ 2244436 h 3025972"/>
              <a:gd name="connsiteX11" fmla="*/ 10093 w 3493308"/>
              <a:gd name="connsiteY11" fmla="*/ 2294313 h 3025972"/>
              <a:gd name="connsiteX12" fmla="*/ 1781 w 3493308"/>
              <a:gd name="connsiteY12" fmla="*/ 2319251 h 3025972"/>
              <a:gd name="connsiteX13" fmla="*/ 35031 w 3493308"/>
              <a:gd name="connsiteY13" fmla="*/ 2286000 h 3025972"/>
              <a:gd name="connsiteX14" fmla="*/ 109846 w 3493308"/>
              <a:gd name="connsiteY14" fmla="*/ 2211185 h 3025972"/>
              <a:gd name="connsiteX15" fmla="*/ 184661 w 3493308"/>
              <a:gd name="connsiteY15" fmla="*/ 2177934 h 3025972"/>
              <a:gd name="connsiteX16" fmla="*/ 267788 w 3493308"/>
              <a:gd name="connsiteY16" fmla="*/ 2119745 h 3025972"/>
              <a:gd name="connsiteX17" fmla="*/ 434042 w 3493308"/>
              <a:gd name="connsiteY17" fmla="*/ 2011680 h 3025972"/>
              <a:gd name="connsiteX18" fmla="*/ 517170 w 3493308"/>
              <a:gd name="connsiteY18" fmla="*/ 1936865 h 3025972"/>
              <a:gd name="connsiteX19" fmla="*/ 600297 w 3493308"/>
              <a:gd name="connsiteY19" fmla="*/ 1870364 h 3025972"/>
              <a:gd name="connsiteX20" fmla="*/ 774864 w 3493308"/>
              <a:gd name="connsiteY20" fmla="*/ 1687484 h 3025972"/>
              <a:gd name="connsiteX21" fmla="*/ 857991 w 3493308"/>
              <a:gd name="connsiteY21" fmla="*/ 1620982 h 3025972"/>
              <a:gd name="connsiteX22" fmla="*/ 924493 w 3493308"/>
              <a:gd name="connsiteY22" fmla="*/ 1546167 h 3025972"/>
              <a:gd name="connsiteX23" fmla="*/ 999308 w 3493308"/>
              <a:gd name="connsiteY23" fmla="*/ 1479665 h 3025972"/>
              <a:gd name="connsiteX24" fmla="*/ 1165562 w 3493308"/>
              <a:gd name="connsiteY24" fmla="*/ 1296785 h 3025972"/>
              <a:gd name="connsiteX25" fmla="*/ 1331817 w 3493308"/>
              <a:gd name="connsiteY25" fmla="*/ 1080654 h 3025972"/>
              <a:gd name="connsiteX26" fmla="*/ 1373381 w 3493308"/>
              <a:gd name="connsiteY26" fmla="*/ 1030778 h 3025972"/>
              <a:gd name="connsiteX27" fmla="*/ 1473133 w 3493308"/>
              <a:gd name="connsiteY27" fmla="*/ 947651 h 3025972"/>
              <a:gd name="connsiteX28" fmla="*/ 1556261 w 3493308"/>
              <a:gd name="connsiteY28" fmla="*/ 897774 h 3025972"/>
              <a:gd name="connsiteX29" fmla="*/ 1730828 w 3493308"/>
              <a:gd name="connsiteY29" fmla="*/ 798022 h 3025972"/>
              <a:gd name="connsiteX30" fmla="*/ 1905395 w 3493308"/>
              <a:gd name="connsiteY30" fmla="*/ 665018 h 3025972"/>
              <a:gd name="connsiteX31" fmla="*/ 1980210 w 3493308"/>
              <a:gd name="connsiteY31" fmla="*/ 615142 h 3025972"/>
              <a:gd name="connsiteX32" fmla="*/ 2030086 w 3493308"/>
              <a:gd name="connsiteY32" fmla="*/ 565265 h 3025972"/>
              <a:gd name="connsiteX33" fmla="*/ 2113213 w 3493308"/>
              <a:gd name="connsiteY33" fmla="*/ 498764 h 3025972"/>
              <a:gd name="connsiteX34" fmla="*/ 2163090 w 3493308"/>
              <a:gd name="connsiteY34" fmla="*/ 465513 h 3025972"/>
              <a:gd name="connsiteX35" fmla="*/ 2154777 w 3493308"/>
              <a:gd name="connsiteY35" fmla="*/ 507076 h 3025972"/>
              <a:gd name="connsiteX36" fmla="*/ 2138151 w 3493308"/>
              <a:gd name="connsiteY36" fmla="*/ 532014 h 3025972"/>
              <a:gd name="connsiteX37" fmla="*/ 2071650 w 3493308"/>
              <a:gd name="connsiteY37" fmla="*/ 590204 h 3025972"/>
              <a:gd name="connsiteX38" fmla="*/ 1922021 w 3493308"/>
              <a:gd name="connsiteY38" fmla="*/ 689956 h 3025972"/>
              <a:gd name="connsiteX39" fmla="*/ 1664326 w 3493308"/>
              <a:gd name="connsiteY39" fmla="*/ 914400 h 3025972"/>
              <a:gd name="connsiteX40" fmla="*/ 1572886 w 3493308"/>
              <a:gd name="connsiteY40" fmla="*/ 1030778 h 3025972"/>
              <a:gd name="connsiteX41" fmla="*/ 1257002 w 3493308"/>
              <a:gd name="connsiteY41" fmla="*/ 1330036 h 3025972"/>
              <a:gd name="connsiteX42" fmla="*/ 1040871 w 3493308"/>
              <a:gd name="connsiteY42" fmla="*/ 1596044 h 3025972"/>
              <a:gd name="connsiteX43" fmla="*/ 957744 w 3493308"/>
              <a:gd name="connsiteY43" fmla="*/ 1729047 h 3025972"/>
              <a:gd name="connsiteX44" fmla="*/ 924493 w 3493308"/>
              <a:gd name="connsiteY44" fmla="*/ 1778924 h 3025972"/>
              <a:gd name="connsiteX45" fmla="*/ 891242 w 3493308"/>
              <a:gd name="connsiteY45" fmla="*/ 1845425 h 3025972"/>
              <a:gd name="connsiteX46" fmla="*/ 857991 w 3493308"/>
              <a:gd name="connsiteY46" fmla="*/ 1895302 h 3025972"/>
              <a:gd name="connsiteX47" fmla="*/ 841366 w 3493308"/>
              <a:gd name="connsiteY47" fmla="*/ 1920240 h 3025972"/>
              <a:gd name="connsiteX48" fmla="*/ 966057 w 3493308"/>
              <a:gd name="connsiteY48" fmla="*/ 1903614 h 3025972"/>
              <a:gd name="connsiteX49" fmla="*/ 1173875 w 3493308"/>
              <a:gd name="connsiteY49" fmla="*/ 1778924 h 3025972"/>
              <a:gd name="connsiteX50" fmla="*/ 1498071 w 3493308"/>
              <a:gd name="connsiteY50" fmla="*/ 1537854 h 3025972"/>
              <a:gd name="connsiteX51" fmla="*/ 2079962 w 3493308"/>
              <a:gd name="connsiteY51" fmla="*/ 1155469 h 3025972"/>
              <a:gd name="connsiteX52" fmla="*/ 2744981 w 3493308"/>
              <a:gd name="connsiteY52" fmla="*/ 548640 h 3025972"/>
              <a:gd name="connsiteX53" fmla="*/ 3085802 w 3493308"/>
              <a:gd name="connsiteY53" fmla="*/ 315884 h 3025972"/>
              <a:gd name="connsiteX54" fmla="*/ 3185555 w 3493308"/>
              <a:gd name="connsiteY54" fmla="*/ 241069 h 3025972"/>
              <a:gd name="connsiteX55" fmla="*/ 3409999 w 3493308"/>
              <a:gd name="connsiteY55" fmla="*/ 49876 h 3025972"/>
              <a:gd name="connsiteX56" fmla="*/ 3476501 w 3493308"/>
              <a:gd name="connsiteY56" fmla="*/ 0 h 3025972"/>
              <a:gd name="connsiteX57" fmla="*/ 3493126 w 3493308"/>
              <a:gd name="connsiteY57" fmla="*/ 41564 h 3025972"/>
              <a:gd name="connsiteX58" fmla="*/ 3484813 w 3493308"/>
              <a:gd name="connsiteY58" fmla="*/ 74814 h 3025972"/>
              <a:gd name="connsiteX59" fmla="*/ 3434937 w 3493308"/>
              <a:gd name="connsiteY59" fmla="*/ 141316 h 3025972"/>
              <a:gd name="connsiteX60" fmla="*/ 3252057 w 3493308"/>
              <a:gd name="connsiteY60" fmla="*/ 357447 h 3025972"/>
              <a:gd name="connsiteX61" fmla="*/ 3102428 w 3493308"/>
              <a:gd name="connsiteY61" fmla="*/ 565265 h 3025972"/>
              <a:gd name="connsiteX62" fmla="*/ 2902922 w 3493308"/>
              <a:gd name="connsiteY62" fmla="*/ 773084 h 3025972"/>
              <a:gd name="connsiteX63" fmla="*/ 2703417 w 3493308"/>
              <a:gd name="connsiteY63" fmla="*/ 964276 h 3025972"/>
              <a:gd name="connsiteX64" fmla="*/ 2188028 w 3493308"/>
              <a:gd name="connsiteY64" fmla="*/ 1596044 h 3025972"/>
              <a:gd name="connsiteX65" fmla="*/ 2021773 w 3493308"/>
              <a:gd name="connsiteY65" fmla="*/ 1753985 h 3025972"/>
              <a:gd name="connsiteX66" fmla="*/ 1805642 w 3493308"/>
              <a:gd name="connsiteY66" fmla="*/ 1986742 h 3025972"/>
              <a:gd name="connsiteX67" fmla="*/ 1739141 w 3493308"/>
              <a:gd name="connsiteY67" fmla="*/ 2078182 h 3025972"/>
              <a:gd name="connsiteX68" fmla="*/ 1689264 w 3493308"/>
              <a:gd name="connsiteY68" fmla="*/ 2152996 h 3025972"/>
              <a:gd name="connsiteX69" fmla="*/ 1664326 w 3493308"/>
              <a:gd name="connsiteY69" fmla="*/ 2202873 h 3025972"/>
              <a:gd name="connsiteX70" fmla="*/ 1631075 w 3493308"/>
              <a:gd name="connsiteY70" fmla="*/ 2252749 h 3025972"/>
              <a:gd name="connsiteX71" fmla="*/ 1622762 w 3493308"/>
              <a:gd name="connsiteY71" fmla="*/ 2286000 h 3025972"/>
              <a:gd name="connsiteX72" fmla="*/ 1639388 w 3493308"/>
              <a:gd name="connsiteY72" fmla="*/ 2302625 h 3025972"/>
              <a:gd name="connsiteX73" fmla="*/ 1780704 w 3493308"/>
              <a:gd name="connsiteY73" fmla="*/ 2211185 h 3025972"/>
              <a:gd name="connsiteX74" fmla="*/ 2154777 w 3493308"/>
              <a:gd name="connsiteY74" fmla="*/ 1978429 h 3025972"/>
              <a:gd name="connsiteX75" fmla="*/ 2370908 w 3493308"/>
              <a:gd name="connsiteY75" fmla="*/ 1862051 h 3025972"/>
              <a:gd name="connsiteX76" fmla="*/ 2462348 w 3493308"/>
              <a:gd name="connsiteY76" fmla="*/ 1828800 h 3025972"/>
              <a:gd name="connsiteX77" fmla="*/ 2562101 w 3493308"/>
              <a:gd name="connsiteY77" fmla="*/ 1778924 h 3025972"/>
              <a:gd name="connsiteX78" fmla="*/ 2653541 w 3493308"/>
              <a:gd name="connsiteY78" fmla="*/ 1745673 h 3025972"/>
              <a:gd name="connsiteX79" fmla="*/ 2736668 w 3493308"/>
              <a:gd name="connsiteY79" fmla="*/ 1704109 h 3025972"/>
              <a:gd name="connsiteX80" fmla="*/ 2803170 w 3493308"/>
              <a:gd name="connsiteY80" fmla="*/ 1679171 h 3025972"/>
              <a:gd name="connsiteX81" fmla="*/ 2861359 w 3493308"/>
              <a:gd name="connsiteY81" fmla="*/ 1645920 h 3025972"/>
              <a:gd name="connsiteX82" fmla="*/ 2919548 w 3493308"/>
              <a:gd name="connsiteY82" fmla="*/ 1620982 h 3025972"/>
              <a:gd name="connsiteX83" fmla="*/ 2961111 w 3493308"/>
              <a:gd name="connsiteY83" fmla="*/ 1596044 h 3025972"/>
              <a:gd name="connsiteX84" fmla="*/ 3010988 w 3493308"/>
              <a:gd name="connsiteY84" fmla="*/ 1579418 h 3025972"/>
              <a:gd name="connsiteX85" fmla="*/ 3035926 w 3493308"/>
              <a:gd name="connsiteY85" fmla="*/ 1571105 h 3025972"/>
              <a:gd name="connsiteX86" fmla="*/ 2927861 w 3493308"/>
              <a:gd name="connsiteY86" fmla="*/ 1704109 h 3025972"/>
              <a:gd name="connsiteX87" fmla="*/ 2803170 w 3493308"/>
              <a:gd name="connsiteY87" fmla="*/ 1828800 h 3025972"/>
              <a:gd name="connsiteX88" fmla="*/ 2495599 w 3493308"/>
              <a:gd name="connsiteY88" fmla="*/ 2211185 h 3025972"/>
              <a:gd name="connsiteX89" fmla="*/ 2204653 w 3493308"/>
              <a:gd name="connsiteY89" fmla="*/ 2493818 h 3025972"/>
              <a:gd name="connsiteX90" fmla="*/ 1897082 w 3493308"/>
              <a:gd name="connsiteY90" fmla="*/ 2892829 h 3025972"/>
              <a:gd name="connsiteX91" fmla="*/ 1863831 w 3493308"/>
              <a:gd name="connsiteY91" fmla="*/ 2942705 h 3025972"/>
              <a:gd name="connsiteX92" fmla="*/ 1838893 w 3493308"/>
              <a:gd name="connsiteY92" fmla="*/ 2975956 h 3025972"/>
              <a:gd name="connsiteX93" fmla="*/ 1847206 w 3493308"/>
              <a:gd name="connsiteY93" fmla="*/ 3017520 h 3025972"/>
              <a:gd name="connsiteX94" fmla="*/ 2030086 w 3493308"/>
              <a:gd name="connsiteY94" fmla="*/ 2942705 h 3025972"/>
              <a:gd name="connsiteX95" fmla="*/ 2030086 w 3493308"/>
              <a:gd name="connsiteY95" fmla="*/ 2942705 h 3025972"/>
              <a:gd name="connsiteX96" fmla="*/ 2104901 w 3493308"/>
              <a:gd name="connsiteY96" fmla="*/ 2909454 h 3025972"/>
              <a:gd name="connsiteX97" fmla="*/ 2171402 w 3493308"/>
              <a:gd name="connsiteY97" fmla="*/ 2884516 h 3025972"/>
              <a:gd name="connsiteX98" fmla="*/ 2246217 w 3493308"/>
              <a:gd name="connsiteY98" fmla="*/ 2859578 h 3025972"/>
              <a:gd name="connsiteX99" fmla="*/ 2312719 w 3493308"/>
              <a:gd name="connsiteY99" fmla="*/ 2818014 h 3025972"/>
              <a:gd name="connsiteX100" fmla="*/ 2387533 w 3493308"/>
              <a:gd name="connsiteY100" fmla="*/ 2793076 h 3025972"/>
              <a:gd name="connsiteX101" fmla="*/ 2495599 w 3493308"/>
              <a:gd name="connsiteY101" fmla="*/ 2751513 h 3025972"/>
              <a:gd name="connsiteX102" fmla="*/ 2537162 w 3493308"/>
              <a:gd name="connsiteY102" fmla="*/ 2726574 h 3025972"/>
              <a:gd name="connsiteX103" fmla="*/ 2628602 w 3493308"/>
              <a:gd name="connsiteY103" fmla="*/ 2701636 h 3025972"/>
              <a:gd name="connsiteX104" fmla="*/ 2678479 w 3493308"/>
              <a:gd name="connsiteY104" fmla="*/ 2676698 h 3025972"/>
              <a:gd name="connsiteX105" fmla="*/ 2703417 w 3493308"/>
              <a:gd name="connsiteY105" fmla="*/ 2660073 h 3025972"/>
              <a:gd name="connsiteX106" fmla="*/ 2761606 w 3493308"/>
              <a:gd name="connsiteY106" fmla="*/ 2643447 h 3025972"/>
              <a:gd name="connsiteX107" fmla="*/ 2786544 w 3493308"/>
              <a:gd name="connsiteY107" fmla="*/ 2626822 h 3025972"/>
              <a:gd name="connsiteX108" fmla="*/ 2836421 w 3493308"/>
              <a:gd name="connsiteY108" fmla="*/ 2610196 h 3025972"/>
              <a:gd name="connsiteX109" fmla="*/ 2886297 w 3493308"/>
              <a:gd name="connsiteY109" fmla="*/ 2593571 h 3025972"/>
              <a:gd name="connsiteX110" fmla="*/ 2911235 w 3493308"/>
              <a:gd name="connsiteY110" fmla="*/ 2576945 h 3025972"/>
              <a:gd name="connsiteX111" fmla="*/ 2952799 w 3493308"/>
              <a:gd name="connsiteY111" fmla="*/ 2568633 h 302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493308" h="3025972">
                <a:moveTo>
                  <a:pt x="907868" y="315884"/>
                </a:moveTo>
                <a:cubicBezTo>
                  <a:pt x="924493" y="451658"/>
                  <a:pt x="947450" y="586807"/>
                  <a:pt x="957744" y="723207"/>
                </a:cubicBezTo>
                <a:cubicBezTo>
                  <a:pt x="958677" y="735564"/>
                  <a:pt x="946312" y="745207"/>
                  <a:pt x="941119" y="756458"/>
                </a:cubicBezTo>
                <a:cubicBezTo>
                  <a:pt x="900483" y="844503"/>
                  <a:pt x="914173" y="823982"/>
                  <a:pt x="866304" y="914400"/>
                </a:cubicBezTo>
                <a:cubicBezTo>
                  <a:pt x="788863" y="1060677"/>
                  <a:pt x="891374" y="856010"/>
                  <a:pt x="741613" y="1080654"/>
                </a:cubicBezTo>
                <a:cubicBezTo>
                  <a:pt x="637055" y="1237493"/>
                  <a:pt x="670710" y="1183774"/>
                  <a:pt x="517170" y="1454727"/>
                </a:cubicBezTo>
                <a:cubicBezTo>
                  <a:pt x="479883" y="1520528"/>
                  <a:pt x="449189" y="1590098"/>
                  <a:pt x="409104" y="1654233"/>
                </a:cubicBezTo>
                <a:cubicBezTo>
                  <a:pt x="367540" y="1720735"/>
                  <a:pt x="333403" y="1792501"/>
                  <a:pt x="284413" y="1853738"/>
                </a:cubicBezTo>
                <a:cubicBezTo>
                  <a:pt x="250452" y="1896189"/>
                  <a:pt x="179215" y="1982626"/>
                  <a:pt x="151410" y="2028305"/>
                </a:cubicBezTo>
                <a:cubicBezTo>
                  <a:pt x="132081" y="2060061"/>
                  <a:pt x="120111" y="2095857"/>
                  <a:pt x="101533" y="2128058"/>
                </a:cubicBezTo>
                <a:cubicBezTo>
                  <a:pt x="78487" y="2168004"/>
                  <a:pt x="41303" y="2200686"/>
                  <a:pt x="26719" y="2244436"/>
                </a:cubicBezTo>
                <a:lnTo>
                  <a:pt x="10093" y="2294313"/>
                </a:lnTo>
                <a:cubicBezTo>
                  <a:pt x="7322" y="2302626"/>
                  <a:pt x="-4415" y="2325447"/>
                  <a:pt x="1781" y="2319251"/>
                </a:cubicBezTo>
                <a:cubicBezTo>
                  <a:pt x="12864" y="2308167"/>
                  <a:pt x="24709" y="2297796"/>
                  <a:pt x="35031" y="2286000"/>
                </a:cubicBezTo>
                <a:cubicBezTo>
                  <a:pt x="69605" y="2246487"/>
                  <a:pt x="54560" y="2244357"/>
                  <a:pt x="109846" y="2211185"/>
                </a:cubicBezTo>
                <a:cubicBezTo>
                  <a:pt x="133247" y="2197144"/>
                  <a:pt x="161043" y="2191607"/>
                  <a:pt x="184661" y="2177934"/>
                </a:cubicBezTo>
                <a:cubicBezTo>
                  <a:pt x="213932" y="2160987"/>
                  <a:pt x="239429" y="2138178"/>
                  <a:pt x="267788" y="2119745"/>
                </a:cubicBezTo>
                <a:cubicBezTo>
                  <a:pt x="347491" y="2067938"/>
                  <a:pt x="358384" y="2072206"/>
                  <a:pt x="434042" y="2011680"/>
                </a:cubicBezTo>
                <a:cubicBezTo>
                  <a:pt x="463152" y="1988392"/>
                  <a:pt x="488766" y="1961009"/>
                  <a:pt x="517170" y="1936865"/>
                </a:cubicBezTo>
                <a:cubicBezTo>
                  <a:pt x="544207" y="1913883"/>
                  <a:pt x="574798" y="1895041"/>
                  <a:pt x="600297" y="1870364"/>
                </a:cubicBezTo>
                <a:cubicBezTo>
                  <a:pt x="660856" y="1811758"/>
                  <a:pt x="709057" y="1740130"/>
                  <a:pt x="774864" y="1687484"/>
                </a:cubicBezTo>
                <a:cubicBezTo>
                  <a:pt x="802573" y="1665317"/>
                  <a:pt x="832193" y="1645347"/>
                  <a:pt x="857991" y="1620982"/>
                </a:cubicBezTo>
                <a:cubicBezTo>
                  <a:pt x="882249" y="1598072"/>
                  <a:pt x="900899" y="1569761"/>
                  <a:pt x="924493" y="1546167"/>
                </a:cubicBezTo>
                <a:cubicBezTo>
                  <a:pt x="948087" y="1522573"/>
                  <a:pt x="974915" y="1502431"/>
                  <a:pt x="999308" y="1479665"/>
                </a:cubicBezTo>
                <a:cubicBezTo>
                  <a:pt x="1049657" y="1432672"/>
                  <a:pt x="1136887" y="1335887"/>
                  <a:pt x="1165562" y="1296785"/>
                </a:cubicBezTo>
                <a:cubicBezTo>
                  <a:pt x="1272815" y="1150531"/>
                  <a:pt x="1230076" y="1204195"/>
                  <a:pt x="1331817" y="1080654"/>
                </a:cubicBezTo>
                <a:cubicBezTo>
                  <a:pt x="1345575" y="1063948"/>
                  <a:pt x="1356756" y="1044633"/>
                  <a:pt x="1373381" y="1030778"/>
                </a:cubicBezTo>
                <a:cubicBezTo>
                  <a:pt x="1406632" y="1003069"/>
                  <a:pt x="1436018" y="969920"/>
                  <a:pt x="1473133" y="947651"/>
                </a:cubicBezTo>
                <a:cubicBezTo>
                  <a:pt x="1500842" y="931025"/>
                  <a:pt x="1527947" y="913347"/>
                  <a:pt x="1556261" y="897774"/>
                </a:cubicBezTo>
                <a:cubicBezTo>
                  <a:pt x="1656687" y="842540"/>
                  <a:pt x="1630763" y="869944"/>
                  <a:pt x="1730828" y="798022"/>
                </a:cubicBezTo>
                <a:cubicBezTo>
                  <a:pt x="1790230" y="755327"/>
                  <a:pt x="1846403" y="708279"/>
                  <a:pt x="1905395" y="665018"/>
                </a:cubicBezTo>
                <a:cubicBezTo>
                  <a:pt x="1929565" y="647294"/>
                  <a:pt x="1959017" y="636336"/>
                  <a:pt x="1980210" y="615142"/>
                </a:cubicBezTo>
                <a:cubicBezTo>
                  <a:pt x="1996835" y="598516"/>
                  <a:pt x="2012754" y="581153"/>
                  <a:pt x="2030086" y="565265"/>
                </a:cubicBezTo>
                <a:cubicBezTo>
                  <a:pt x="2148065" y="457116"/>
                  <a:pt x="2025864" y="573636"/>
                  <a:pt x="2113213" y="498764"/>
                </a:cubicBezTo>
                <a:cubicBezTo>
                  <a:pt x="2152839" y="464799"/>
                  <a:pt x="2120669" y="479652"/>
                  <a:pt x="2163090" y="465513"/>
                </a:cubicBezTo>
                <a:cubicBezTo>
                  <a:pt x="2160319" y="479367"/>
                  <a:pt x="2159738" y="493847"/>
                  <a:pt x="2154777" y="507076"/>
                </a:cubicBezTo>
                <a:cubicBezTo>
                  <a:pt x="2151269" y="516431"/>
                  <a:pt x="2144392" y="524213"/>
                  <a:pt x="2138151" y="532014"/>
                </a:cubicBezTo>
                <a:cubicBezTo>
                  <a:pt x="2125619" y="547680"/>
                  <a:pt x="2073991" y="588532"/>
                  <a:pt x="2071650" y="590204"/>
                </a:cubicBezTo>
                <a:cubicBezTo>
                  <a:pt x="1934653" y="688059"/>
                  <a:pt x="2080664" y="567135"/>
                  <a:pt x="1922021" y="689956"/>
                </a:cubicBezTo>
                <a:cubicBezTo>
                  <a:pt x="1837376" y="755488"/>
                  <a:pt x="1737382" y="830908"/>
                  <a:pt x="1664326" y="914400"/>
                </a:cubicBezTo>
                <a:cubicBezTo>
                  <a:pt x="1631839" y="951528"/>
                  <a:pt x="1607290" y="995419"/>
                  <a:pt x="1572886" y="1030778"/>
                </a:cubicBezTo>
                <a:cubicBezTo>
                  <a:pt x="1440619" y="1166719"/>
                  <a:pt x="1370450" y="1203980"/>
                  <a:pt x="1257002" y="1330036"/>
                </a:cubicBezTo>
                <a:cubicBezTo>
                  <a:pt x="1134856" y="1465756"/>
                  <a:pt x="1196293" y="1393321"/>
                  <a:pt x="1040871" y="1596044"/>
                </a:cubicBezTo>
                <a:cubicBezTo>
                  <a:pt x="951711" y="1712339"/>
                  <a:pt x="1025223" y="1610958"/>
                  <a:pt x="957744" y="1729047"/>
                </a:cubicBezTo>
                <a:cubicBezTo>
                  <a:pt x="947830" y="1746396"/>
                  <a:pt x="934407" y="1761575"/>
                  <a:pt x="924493" y="1778924"/>
                </a:cubicBezTo>
                <a:cubicBezTo>
                  <a:pt x="912197" y="1800442"/>
                  <a:pt x="908766" y="1827900"/>
                  <a:pt x="891242" y="1845425"/>
                </a:cubicBezTo>
                <a:cubicBezTo>
                  <a:pt x="861611" y="1875057"/>
                  <a:pt x="884832" y="1848331"/>
                  <a:pt x="857991" y="1895302"/>
                </a:cubicBezTo>
                <a:cubicBezTo>
                  <a:pt x="853034" y="1903976"/>
                  <a:pt x="831405" y="1919474"/>
                  <a:pt x="841366" y="1920240"/>
                </a:cubicBezTo>
                <a:cubicBezTo>
                  <a:pt x="883174" y="1923456"/>
                  <a:pt x="924493" y="1909156"/>
                  <a:pt x="966057" y="1903614"/>
                </a:cubicBezTo>
                <a:cubicBezTo>
                  <a:pt x="1070534" y="1851376"/>
                  <a:pt x="1061026" y="1860426"/>
                  <a:pt x="1173875" y="1778924"/>
                </a:cubicBezTo>
                <a:cubicBezTo>
                  <a:pt x="1283047" y="1700077"/>
                  <a:pt x="1381424" y="1605150"/>
                  <a:pt x="1498071" y="1537854"/>
                </a:cubicBezTo>
                <a:cubicBezTo>
                  <a:pt x="1674462" y="1436091"/>
                  <a:pt x="1949113" y="1286317"/>
                  <a:pt x="2079962" y="1155469"/>
                </a:cubicBezTo>
                <a:cubicBezTo>
                  <a:pt x="2277079" y="958353"/>
                  <a:pt x="2533564" y="693023"/>
                  <a:pt x="2744981" y="548640"/>
                </a:cubicBezTo>
                <a:lnTo>
                  <a:pt x="3085802" y="315884"/>
                </a:lnTo>
                <a:cubicBezTo>
                  <a:pt x="3119883" y="292092"/>
                  <a:pt x="3153915" y="268022"/>
                  <a:pt x="3185555" y="241069"/>
                </a:cubicBezTo>
                <a:lnTo>
                  <a:pt x="3409999" y="49876"/>
                </a:lnTo>
                <a:cubicBezTo>
                  <a:pt x="3447174" y="18510"/>
                  <a:pt x="3443663" y="21891"/>
                  <a:pt x="3476501" y="0"/>
                </a:cubicBezTo>
                <a:cubicBezTo>
                  <a:pt x="3482043" y="13855"/>
                  <a:pt x="3491478" y="26733"/>
                  <a:pt x="3493126" y="41564"/>
                </a:cubicBezTo>
                <a:cubicBezTo>
                  <a:pt x="3494388" y="52919"/>
                  <a:pt x="3488824" y="64117"/>
                  <a:pt x="3484813" y="74814"/>
                </a:cubicBezTo>
                <a:cubicBezTo>
                  <a:pt x="3468215" y="119076"/>
                  <a:pt x="3468050" y="103109"/>
                  <a:pt x="3434937" y="141316"/>
                </a:cubicBezTo>
                <a:cubicBezTo>
                  <a:pt x="3373129" y="212633"/>
                  <a:pt x="3307200" y="280859"/>
                  <a:pt x="3252057" y="357447"/>
                </a:cubicBezTo>
                <a:cubicBezTo>
                  <a:pt x="3202181" y="426720"/>
                  <a:pt x="3157331" y="499904"/>
                  <a:pt x="3102428" y="565265"/>
                </a:cubicBezTo>
                <a:cubicBezTo>
                  <a:pt x="3040664" y="638794"/>
                  <a:pt x="2970824" y="705182"/>
                  <a:pt x="2902922" y="773084"/>
                </a:cubicBezTo>
                <a:cubicBezTo>
                  <a:pt x="2764490" y="911516"/>
                  <a:pt x="2867533" y="781925"/>
                  <a:pt x="2703417" y="964276"/>
                </a:cubicBezTo>
                <a:cubicBezTo>
                  <a:pt x="2541734" y="1143923"/>
                  <a:pt x="2324178" y="1429941"/>
                  <a:pt x="2188028" y="1596044"/>
                </a:cubicBezTo>
                <a:cubicBezTo>
                  <a:pt x="2081518" y="1725987"/>
                  <a:pt x="2136648" y="1651202"/>
                  <a:pt x="2021773" y="1753985"/>
                </a:cubicBezTo>
                <a:cubicBezTo>
                  <a:pt x="1968453" y="1801693"/>
                  <a:pt x="1827361" y="1956877"/>
                  <a:pt x="1805642" y="1986742"/>
                </a:cubicBezTo>
                <a:cubicBezTo>
                  <a:pt x="1783475" y="2017222"/>
                  <a:pt x="1758532" y="2045865"/>
                  <a:pt x="1739141" y="2078182"/>
                </a:cubicBezTo>
                <a:cubicBezTo>
                  <a:pt x="1696972" y="2148460"/>
                  <a:pt x="1732558" y="2092383"/>
                  <a:pt x="1689264" y="2152996"/>
                </a:cubicBezTo>
                <a:cubicBezTo>
                  <a:pt x="1633909" y="2230494"/>
                  <a:pt x="1705505" y="2128750"/>
                  <a:pt x="1664326" y="2202873"/>
                </a:cubicBezTo>
                <a:cubicBezTo>
                  <a:pt x="1654622" y="2220340"/>
                  <a:pt x="1631075" y="2252749"/>
                  <a:pt x="1631075" y="2252749"/>
                </a:cubicBezTo>
                <a:cubicBezTo>
                  <a:pt x="1628304" y="2263833"/>
                  <a:pt x="1627262" y="2275499"/>
                  <a:pt x="1622762" y="2286000"/>
                </a:cubicBezTo>
                <a:cubicBezTo>
                  <a:pt x="1608984" y="2318148"/>
                  <a:pt x="1585942" y="2315987"/>
                  <a:pt x="1639388" y="2302625"/>
                </a:cubicBezTo>
                <a:cubicBezTo>
                  <a:pt x="1792602" y="2215074"/>
                  <a:pt x="1579867" y="2338990"/>
                  <a:pt x="1780704" y="2211185"/>
                </a:cubicBezTo>
                <a:cubicBezTo>
                  <a:pt x="1904603" y="2132341"/>
                  <a:pt x="2025473" y="2048054"/>
                  <a:pt x="2154777" y="1978429"/>
                </a:cubicBezTo>
                <a:cubicBezTo>
                  <a:pt x="2226821" y="1939636"/>
                  <a:pt x="2294010" y="1890014"/>
                  <a:pt x="2370908" y="1862051"/>
                </a:cubicBezTo>
                <a:cubicBezTo>
                  <a:pt x="2401388" y="1850967"/>
                  <a:pt x="2432605" y="1841732"/>
                  <a:pt x="2462348" y="1828800"/>
                </a:cubicBezTo>
                <a:cubicBezTo>
                  <a:pt x="2496441" y="1813977"/>
                  <a:pt x="2528008" y="1793747"/>
                  <a:pt x="2562101" y="1778924"/>
                </a:cubicBezTo>
                <a:cubicBezTo>
                  <a:pt x="2591844" y="1765992"/>
                  <a:pt x="2623731" y="1758449"/>
                  <a:pt x="2653541" y="1745673"/>
                </a:cubicBezTo>
                <a:cubicBezTo>
                  <a:pt x="2682016" y="1733469"/>
                  <a:pt x="2708358" y="1716691"/>
                  <a:pt x="2736668" y="1704109"/>
                </a:cubicBezTo>
                <a:cubicBezTo>
                  <a:pt x="2758302" y="1694494"/>
                  <a:pt x="2781716" y="1689183"/>
                  <a:pt x="2803170" y="1679171"/>
                </a:cubicBezTo>
                <a:cubicBezTo>
                  <a:pt x="2823414" y="1669724"/>
                  <a:pt x="2841378" y="1655911"/>
                  <a:pt x="2861359" y="1645920"/>
                </a:cubicBezTo>
                <a:cubicBezTo>
                  <a:pt x="2880234" y="1636483"/>
                  <a:pt x="2900673" y="1630419"/>
                  <a:pt x="2919548" y="1620982"/>
                </a:cubicBezTo>
                <a:cubicBezTo>
                  <a:pt x="2933999" y="1613756"/>
                  <a:pt x="2946402" y="1602730"/>
                  <a:pt x="2961111" y="1596044"/>
                </a:cubicBezTo>
                <a:cubicBezTo>
                  <a:pt x="2977065" y="1588792"/>
                  <a:pt x="2994362" y="1584960"/>
                  <a:pt x="3010988" y="1579418"/>
                </a:cubicBezTo>
                <a:lnTo>
                  <a:pt x="3035926" y="1571105"/>
                </a:lnTo>
                <a:cubicBezTo>
                  <a:pt x="2999904" y="1615440"/>
                  <a:pt x="2966150" y="1661717"/>
                  <a:pt x="2927861" y="1704109"/>
                </a:cubicBezTo>
                <a:cubicBezTo>
                  <a:pt x="2888462" y="1747730"/>
                  <a:pt x="2841303" y="1784068"/>
                  <a:pt x="2803170" y="1828800"/>
                </a:cubicBezTo>
                <a:cubicBezTo>
                  <a:pt x="2697052" y="1953285"/>
                  <a:pt x="2605027" y="2089599"/>
                  <a:pt x="2495599" y="2211185"/>
                </a:cubicBezTo>
                <a:cubicBezTo>
                  <a:pt x="2405150" y="2311684"/>
                  <a:pt x="2296655" y="2394738"/>
                  <a:pt x="2204653" y="2493818"/>
                </a:cubicBezTo>
                <a:cubicBezTo>
                  <a:pt x="2021694" y="2690851"/>
                  <a:pt x="2119330" y="2575333"/>
                  <a:pt x="1897082" y="2892829"/>
                </a:cubicBezTo>
                <a:cubicBezTo>
                  <a:pt x="1885623" y="2909198"/>
                  <a:pt x="1875820" y="2926720"/>
                  <a:pt x="1863831" y="2942705"/>
                </a:cubicBezTo>
                <a:cubicBezTo>
                  <a:pt x="1855518" y="2953789"/>
                  <a:pt x="1846838" y="2964606"/>
                  <a:pt x="1838893" y="2975956"/>
                </a:cubicBezTo>
                <a:cubicBezTo>
                  <a:pt x="1795416" y="3038067"/>
                  <a:pt x="1787738" y="3029414"/>
                  <a:pt x="1847206" y="3017520"/>
                </a:cubicBezTo>
                <a:cubicBezTo>
                  <a:pt x="1939433" y="2971407"/>
                  <a:pt x="1879678" y="2999109"/>
                  <a:pt x="2030086" y="2942705"/>
                </a:cubicBezTo>
                <a:lnTo>
                  <a:pt x="2030086" y="2942705"/>
                </a:lnTo>
                <a:cubicBezTo>
                  <a:pt x="2055024" y="2931621"/>
                  <a:pt x="2079666" y="2919845"/>
                  <a:pt x="2104901" y="2909454"/>
                </a:cubicBezTo>
                <a:cubicBezTo>
                  <a:pt x="2126792" y="2900440"/>
                  <a:pt x="2149077" y="2892395"/>
                  <a:pt x="2171402" y="2884516"/>
                </a:cubicBezTo>
                <a:cubicBezTo>
                  <a:pt x="2196191" y="2875767"/>
                  <a:pt x="2222432" y="2870771"/>
                  <a:pt x="2246217" y="2859578"/>
                </a:cubicBezTo>
                <a:cubicBezTo>
                  <a:pt x="2269870" y="2848447"/>
                  <a:pt x="2289066" y="2829145"/>
                  <a:pt x="2312719" y="2818014"/>
                </a:cubicBezTo>
                <a:cubicBezTo>
                  <a:pt x="2336504" y="2806821"/>
                  <a:pt x="2363126" y="2802839"/>
                  <a:pt x="2387533" y="2793076"/>
                </a:cubicBezTo>
                <a:cubicBezTo>
                  <a:pt x="2514877" y="2742139"/>
                  <a:pt x="2355048" y="2791669"/>
                  <a:pt x="2495599" y="2751513"/>
                </a:cubicBezTo>
                <a:cubicBezTo>
                  <a:pt x="2509453" y="2743200"/>
                  <a:pt x="2522453" y="2733260"/>
                  <a:pt x="2537162" y="2726574"/>
                </a:cubicBezTo>
                <a:cubicBezTo>
                  <a:pt x="2570304" y="2711509"/>
                  <a:pt x="2594152" y="2708526"/>
                  <a:pt x="2628602" y="2701636"/>
                </a:cubicBezTo>
                <a:cubicBezTo>
                  <a:pt x="2700079" y="2653987"/>
                  <a:pt x="2609641" y="2711117"/>
                  <a:pt x="2678479" y="2676698"/>
                </a:cubicBezTo>
                <a:cubicBezTo>
                  <a:pt x="2687415" y="2672230"/>
                  <a:pt x="2694234" y="2664008"/>
                  <a:pt x="2703417" y="2660073"/>
                </a:cubicBezTo>
                <a:cubicBezTo>
                  <a:pt x="2740708" y="2644091"/>
                  <a:pt x="2729251" y="2659625"/>
                  <a:pt x="2761606" y="2643447"/>
                </a:cubicBezTo>
                <a:cubicBezTo>
                  <a:pt x="2770542" y="2638979"/>
                  <a:pt x="2777415" y="2630880"/>
                  <a:pt x="2786544" y="2626822"/>
                </a:cubicBezTo>
                <a:cubicBezTo>
                  <a:pt x="2802559" y="2619704"/>
                  <a:pt x="2819795" y="2615738"/>
                  <a:pt x="2836421" y="2610196"/>
                </a:cubicBezTo>
                <a:cubicBezTo>
                  <a:pt x="2836426" y="2610194"/>
                  <a:pt x="2886293" y="2593574"/>
                  <a:pt x="2886297" y="2593571"/>
                </a:cubicBezTo>
                <a:cubicBezTo>
                  <a:pt x="2894610" y="2588029"/>
                  <a:pt x="2901880" y="2580453"/>
                  <a:pt x="2911235" y="2576945"/>
                </a:cubicBezTo>
                <a:cubicBezTo>
                  <a:pt x="2924464" y="2571984"/>
                  <a:pt x="2952799" y="2568633"/>
                  <a:pt x="2952799" y="256863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723204" y="2946804"/>
            <a:ext cx="3341740" cy="3009207"/>
          </a:xfrm>
          <a:custGeom>
            <a:avLst/>
            <a:gdLst>
              <a:gd name="connsiteX0" fmla="*/ 2701636 w 3341740"/>
              <a:gd name="connsiteY0" fmla="*/ 482138 h 3009207"/>
              <a:gd name="connsiteX1" fmla="*/ 2651760 w 3341740"/>
              <a:gd name="connsiteY1" fmla="*/ 507076 h 3009207"/>
              <a:gd name="connsiteX2" fmla="*/ 2601884 w 3341740"/>
              <a:gd name="connsiteY2" fmla="*/ 532014 h 3009207"/>
              <a:gd name="connsiteX3" fmla="*/ 2552007 w 3341740"/>
              <a:gd name="connsiteY3" fmla="*/ 473825 h 3009207"/>
              <a:gd name="connsiteX4" fmla="*/ 2543695 w 3341740"/>
              <a:gd name="connsiteY4" fmla="*/ 432262 h 3009207"/>
              <a:gd name="connsiteX5" fmla="*/ 2518756 w 3341740"/>
              <a:gd name="connsiteY5" fmla="*/ 407324 h 3009207"/>
              <a:gd name="connsiteX6" fmla="*/ 2493818 w 3341740"/>
              <a:gd name="connsiteY6" fmla="*/ 365760 h 3009207"/>
              <a:gd name="connsiteX7" fmla="*/ 2460567 w 3341740"/>
              <a:gd name="connsiteY7" fmla="*/ 332509 h 3009207"/>
              <a:gd name="connsiteX8" fmla="*/ 2443942 w 3341740"/>
              <a:gd name="connsiteY8" fmla="*/ 307571 h 3009207"/>
              <a:gd name="connsiteX9" fmla="*/ 2385753 w 3341740"/>
              <a:gd name="connsiteY9" fmla="*/ 257694 h 3009207"/>
              <a:gd name="connsiteX10" fmla="*/ 2360815 w 3341740"/>
              <a:gd name="connsiteY10" fmla="*/ 232756 h 3009207"/>
              <a:gd name="connsiteX11" fmla="*/ 2335876 w 3341740"/>
              <a:gd name="connsiteY11" fmla="*/ 216131 h 3009207"/>
              <a:gd name="connsiteX12" fmla="*/ 2302626 w 3341740"/>
              <a:gd name="connsiteY12" fmla="*/ 191193 h 3009207"/>
              <a:gd name="connsiteX13" fmla="*/ 2286000 w 3341740"/>
              <a:gd name="connsiteY13" fmla="*/ 174567 h 3009207"/>
              <a:gd name="connsiteX14" fmla="*/ 2244436 w 3341740"/>
              <a:gd name="connsiteY14" fmla="*/ 149629 h 3009207"/>
              <a:gd name="connsiteX15" fmla="*/ 2219498 w 3341740"/>
              <a:gd name="connsiteY15" fmla="*/ 124691 h 3009207"/>
              <a:gd name="connsiteX16" fmla="*/ 2136371 w 3341740"/>
              <a:gd name="connsiteY16" fmla="*/ 91440 h 3009207"/>
              <a:gd name="connsiteX17" fmla="*/ 2111433 w 3341740"/>
              <a:gd name="connsiteY17" fmla="*/ 74814 h 3009207"/>
              <a:gd name="connsiteX18" fmla="*/ 2086495 w 3341740"/>
              <a:gd name="connsiteY18" fmla="*/ 66502 h 3009207"/>
              <a:gd name="connsiteX19" fmla="*/ 1920240 w 3341740"/>
              <a:gd name="connsiteY19" fmla="*/ 41564 h 3009207"/>
              <a:gd name="connsiteX20" fmla="*/ 1778924 w 3341740"/>
              <a:gd name="connsiteY20" fmla="*/ 24938 h 3009207"/>
              <a:gd name="connsiteX21" fmla="*/ 1737360 w 3341740"/>
              <a:gd name="connsiteY21" fmla="*/ 16625 h 3009207"/>
              <a:gd name="connsiteX22" fmla="*/ 1654233 w 3341740"/>
              <a:gd name="connsiteY22" fmla="*/ 8313 h 3009207"/>
              <a:gd name="connsiteX23" fmla="*/ 1596044 w 3341740"/>
              <a:gd name="connsiteY23" fmla="*/ 0 h 3009207"/>
              <a:gd name="connsiteX24" fmla="*/ 1321724 w 3341740"/>
              <a:gd name="connsiteY24" fmla="*/ 8313 h 3009207"/>
              <a:gd name="connsiteX25" fmla="*/ 1271847 w 3341740"/>
              <a:gd name="connsiteY25" fmla="*/ 16625 h 3009207"/>
              <a:gd name="connsiteX26" fmla="*/ 1205346 w 3341740"/>
              <a:gd name="connsiteY26" fmla="*/ 24938 h 3009207"/>
              <a:gd name="connsiteX27" fmla="*/ 1155469 w 3341740"/>
              <a:gd name="connsiteY27" fmla="*/ 41564 h 3009207"/>
              <a:gd name="connsiteX28" fmla="*/ 1097280 w 3341740"/>
              <a:gd name="connsiteY28" fmla="*/ 49876 h 3009207"/>
              <a:gd name="connsiteX29" fmla="*/ 989215 w 3341740"/>
              <a:gd name="connsiteY29" fmla="*/ 66502 h 3009207"/>
              <a:gd name="connsiteX30" fmla="*/ 964276 w 3341740"/>
              <a:gd name="connsiteY30" fmla="*/ 74814 h 3009207"/>
              <a:gd name="connsiteX31" fmla="*/ 847898 w 3341740"/>
              <a:gd name="connsiteY31" fmla="*/ 91440 h 3009207"/>
              <a:gd name="connsiteX32" fmla="*/ 822960 w 3341740"/>
              <a:gd name="connsiteY32" fmla="*/ 99753 h 3009207"/>
              <a:gd name="connsiteX33" fmla="*/ 764771 w 3341740"/>
              <a:gd name="connsiteY33" fmla="*/ 108065 h 3009207"/>
              <a:gd name="connsiteX34" fmla="*/ 731520 w 3341740"/>
              <a:gd name="connsiteY34" fmla="*/ 124691 h 3009207"/>
              <a:gd name="connsiteX35" fmla="*/ 648393 w 3341740"/>
              <a:gd name="connsiteY35" fmla="*/ 149629 h 3009207"/>
              <a:gd name="connsiteX36" fmla="*/ 540327 w 3341740"/>
              <a:gd name="connsiteY36" fmla="*/ 174567 h 3009207"/>
              <a:gd name="connsiteX37" fmla="*/ 515389 w 3341740"/>
              <a:gd name="connsiteY37" fmla="*/ 182880 h 3009207"/>
              <a:gd name="connsiteX38" fmla="*/ 490451 w 3341740"/>
              <a:gd name="connsiteY38" fmla="*/ 199505 h 3009207"/>
              <a:gd name="connsiteX39" fmla="*/ 465513 w 3341740"/>
              <a:gd name="connsiteY39" fmla="*/ 282633 h 3009207"/>
              <a:gd name="connsiteX40" fmla="*/ 440575 w 3341740"/>
              <a:gd name="connsiteY40" fmla="*/ 340822 h 3009207"/>
              <a:gd name="connsiteX41" fmla="*/ 357447 w 3341740"/>
              <a:gd name="connsiteY41" fmla="*/ 532014 h 3009207"/>
              <a:gd name="connsiteX42" fmla="*/ 332509 w 3341740"/>
              <a:gd name="connsiteY42" fmla="*/ 565265 h 3009207"/>
              <a:gd name="connsiteX43" fmla="*/ 290946 w 3341740"/>
              <a:gd name="connsiteY43" fmla="*/ 631767 h 3009207"/>
              <a:gd name="connsiteX44" fmla="*/ 274320 w 3341740"/>
              <a:gd name="connsiteY44" fmla="*/ 656705 h 3009207"/>
              <a:gd name="connsiteX45" fmla="*/ 257695 w 3341740"/>
              <a:gd name="connsiteY45" fmla="*/ 681644 h 3009207"/>
              <a:gd name="connsiteX46" fmla="*/ 241069 w 3341740"/>
              <a:gd name="connsiteY46" fmla="*/ 698269 h 3009207"/>
              <a:gd name="connsiteX47" fmla="*/ 224444 w 3341740"/>
              <a:gd name="connsiteY47" fmla="*/ 756458 h 3009207"/>
              <a:gd name="connsiteX48" fmla="*/ 207818 w 3341740"/>
              <a:gd name="connsiteY48" fmla="*/ 789709 h 3009207"/>
              <a:gd name="connsiteX49" fmla="*/ 199506 w 3341740"/>
              <a:gd name="connsiteY49" fmla="*/ 839585 h 3009207"/>
              <a:gd name="connsiteX50" fmla="*/ 182880 w 3341740"/>
              <a:gd name="connsiteY50" fmla="*/ 872836 h 3009207"/>
              <a:gd name="connsiteX51" fmla="*/ 166255 w 3341740"/>
              <a:gd name="connsiteY51" fmla="*/ 914400 h 3009207"/>
              <a:gd name="connsiteX52" fmla="*/ 149629 w 3341740"/>
              <a:gd name="connsiteY52" fmla="*/ 939338 h 3009207"/>
              <a:gd name="connsiteX53" fmla="*/ 124691 w 3341740"/>
              <a:gd name="connsiteY53" fmla="*/ 1014153 h 3009207"/>
              <a:gd name="connsiteX54" fmla="*/ 91440 w 3341740"/>
              <a:gd name="connsiteY54" fmla="*/ 1072342 h 3009207"/>
              <a:gd name="connsiteX55" fmla="*/ 83127 w 3341740"/>
              <a:gd name="connsiteY55" fmla="*/ 1097280 h 3009207"/>
              <a:gd name="connsiteX56" fmla="*/ 49876 w 3341740"/>
              <a:gd name="connsiteY56" fmla="*/ 1155469 h 3009207"/>
              <a:gd name="connsiteX57" fmla="*/ 24938 w 3341740"/>
              <a:gd name="connsiteY57" fmla="*/ 1213658 h 3009207"/>
              <a:gd name="connsiteX58" fmla="*/ 16626 w 3341740"/>
              <a:gd name="connsiteY58" fmla="*/ 1246909 h 3009207"/>
              <a:gd name="connsiteX59" fmla="*/ 0 w 3341740"/>
              <a:gd name="connsiteY59" fmla="*/ 1263534 h 3009207"/>
              <a:gd name="connsiteX60" fmla="*/ 33251 w 3341740"/>
              <a:gd name="connsiteY60" fmla="*/ 1363287 h 3009207"/>
              <a:gd name="connsiteX61" fmla="*/ 49876 w 3341740"/>
              <a:gd name="connsiteY61" fmla="*/ 1421476 h 3009207"/>
              <a:gd name="connsiteX62" fmla="*/ 83127 w 3341740"/>
              <a:gd name="connsiteY62" fmla="*/ 1521229 h 3009207"/>
              <a:gd name="connsiteX63" fmla="*/ 108066 w 3341740"/>
              <a:gd name="connsiteY63" fmla="*/ 1612669 h 3009207"/>
              <a:gd name="connsiteX64" fmla="*/ 133004 w 3341740"/>
              <a:gd name="connsiteY64" fmla="*/ 1679171 h 3009207"/>
              <a:gd name="connsiteX65" fmla="*/ 141316 w 3341740"/>
              <a:gd name="connsiteY65" fmla="*/ 1753985 h 3009207"/>
              <a:gd name="connsiteX66" fmla="*/ 157942 w 3341740"/>
              <a:gd name="connsiteY66" fmla="*/ 1787236 h 3009207"/>
              <a:gd name="connsiteX67" fmla="*/ 174567 w 3341740"/>
              <a:gd name="connsiteY67" fmla="*/ 1870364 h 3009207"/>
              <a:gd name="connsiteX68" fmla="*/ 191193 w 3341740"/>
              <a:gd name="connsiteY68" fmla="*/ 1945178 h 3009207"/>
              <a:gd name="connsiteX69" fmla="*/ 199506 w 3341740"/>
              <a:gd name="connsiteY69" fmla="*/ 2019993 h 3009207"/>
              <a:gd name="connsiteX70" fmla="*/ 216131 w 3341740"/>
              <a:gd name="connsiteY70" fmla="*/ 2069869 h 3009207"/>
              <a:gd name="connsiteX71" fmla="*/ 224444 w 3341740"/>
              <a:gd name="connsiteY71" fmla="*/ 2094807 h 3009207"/>
              <a:gd name="connsiteX72" fmla="*/ 232756 w 3341740"/>
              <a:gd name="connsiteY72" fmla="*/ 2161309 h 3009207"/>
              <a:gd name="connsiteX73" fmla="*/ 241069 w 3341740"/>
              <a:gd name="connsiteY73" fmla="*/ 2286000 h 3009207"/>
              <a:gd name="connsiteX74" fmla="*/ 249382 w 3341740"/>
              <a:gd name="connsiteY74" fmla="*/ 2335876 h 3009207"/>
              <a:gd name="connsiteX75" fmla="*/ 257695 w 3341740"/>
              <a:gd name="connsiteY75" fmla="*/ 2410691 h 3009207"/>
              <a:gd name="connsiteX76" fmla="*/ 266007 w 3341740"/>
              <a:gd name="connsiteY76" fmla="*/ 2443942 h 3009207"/>
              <a:gd name="connsiteX77" fmla="*/ 282633 w 3341740"/>
              <a:gd name="connsiteY77" fmla="*/ 2527069 h 3009207"/>
              <a:gd name="connsiteX78" fmla="*/ 290946 w 3341740"/>
              <a:gd name="connsiteY78" fmla="*/ 2552007 h 3009207"/>
              <a:gd name="connsiteX79" fmla="*/ 307571 w 3341740"/>
              <a:gd name="connsiteY79" fmla="*/ 2576945 h 3009207"/>
              <a:gd name="connsiteX80" fmla="*/ 332509 w 3341740"/>
              <a:gd name="connsiteY80" fmla="*/ 2601884 h 3009207"/>
              <a:gd name="connsiteX81" fmla="*/ 357447 w 3341740"/>
              <a:gd name="connsiteY81" fmla="*/ 2610196 h 3009207"/>
              <a:gd name="connsiteX82" fmla="*/ 415636 w 3341740"/>
              <a:gd name="connsiteY82" fmla="*/ 2643447 h 3009207"/>
              <a:gd name="connsiteX83" fmla="*/ 448887 w 3341740"/>
              <a:gd name="connsiteY83" fmla="*/ 2660073 h 3009207"/>
              <a:gd name="connsiteX84" fmla="*/ 490451 w 3341740"/>
              <a:gd name="connsiteY84" fmla="*/ 2676698 h 3009207"/>
              <a:gd name="connsiteX85" fmla="*/ 548640 w 3341740"/>
              <a:gd name="connsiteY85" fmla="*/ 2709949 h 3009207"/>
              <a:gd name="connsiteX86" fmla="*/ 590204 w 3341740"/>
              <a:gd name="connsiteY86" fmla="*/ 2718262 h 3009207"/>
              <a:gd name="connsiteX87" fmla="*/ 615142 w 3341740"/>
              <a:gd name="connsiteY87" fmla="*/ 2726574 h 3009207"/>
              <a:gd name="connsiteX88" fmla="*/ 681644 w 3341740"/>
              <a:gd name="connsiteY88" fmla="*/ 2743200 h 3009207"/>
              <a:gd name="connsiteX89" fmla="*/ 731520 w 3341740"/>
              <a:gd name="connsiteY89" fmla="*/ 2768138 h 3009207"/>
              <a:gd name="connsiteX90" fmla="*/ 798022 w 3341740"/>
              <a:gd name="connsiteY90" fmla="*/ 2784764 h 3009207"/>
              <a:gd name="connsiteX91" fmla="*/ 831273 w 3341740"/>
              <a:gd name="connsiteY91" fmla="*/ 2801389 h 3009207"/>
              <a:gd name="connsiteX92" fmla="*/ 864524 w 3341740"/>
              <a:gd name="connsiteY92" fmla="*/ 2809702 h 3009207"/>
              <a:gd name="connsiteX93" fmla="*/ 889462 w 3341740"/>
              <a:gd name="connsiteY93" fmla="*/ 2818014 h 3009207"/>
              <a:gd name="connsiteX94" fmla="*/ 922713 w 3341740"/>
              <a:gd name="connsiteY94" fmla="*/ 2826327 h 3009207"/>
              <a:gd name="connsiteX95" fmla="*/ 947651 w 3341740"/>
              <a:gd name="connsiteY95" fmla="*/ 2834640 h 3009207"/>
              <a:gd name="connsiteX96" fmla="*/ 1097280 w 3341740"/>
              <a:gd name="connsiteY96" fmla="*/ 2851265 h 3009207"/>
              <a:gd name="connsiteX97" fmla="*/ 1720735 w 3341740"/>
              <a:gd name="connsiteY97" fmla="*/ 2859578 h 3009207"/>
              <a:gd name="connsiteX98" fmla="*/ 1803862 w 3341740"/>
              <a:gd name="connsiteY98" fmla="*/ 2884516 h 3009207"/>
              <a:gd name="connsiteX99" fmla="*/ 1853738 w 3341740"/>
              <a:gd name="connsiteY99" fmla="*/ 2892829 h 3009207"/>
              <a:gd name="connsiteX100" fmla="*/ 1936866 w 3341740"/>
              <a:gd name="connsiteY100" fmla="*/ 2926080 h 3009207"/>
              <a:gd name="connsiteX101" fmla="*/ 2011680 w 3341740"/>
              <a:gd name="connsiteY101" fmla="*/ 2942705 h 3009207"/>
              <a:gd name="connsiteX102" fmla="*/ 2044931 w 3341740"/>
              <a:gd name="connsiteY102" fmla="*/ 2951018 h 3009207"/>
              <a:gd name="connsiteX103" fmla="*/ 2069869 w 3341740"/>
              <a:gd name="connsiteY103" fmla="*/ 2959331 h 3009207"/>
              <a:gd name="connsiteX104" fmla="*/ 2111433 w 3341740"/>
              <a:gd name="connsiteY104" fmla="*/ 2967644 h 3009207"/>
              <a:gd name="connsiteX105" fmla="*/ 2144684 w 3341740"/>
              <a:gd name="connsiteY105" fmla="*/ 2984269 h 3009207"/>
              <a:gd name="connsiteX106" fmla="*/ 2194560 w 3341740"/>
              <a:gd name="connsiteY106" fmla="*/ 2992582 h 3009207"/>
              <a:gd name="connsiteX107" fmla="*/ 2227811 w 3341740"/>
              <a:gd name="connsiteY107" fmla="*/ 3000894 h 3009207"/>
              <a:gd name="connsiteX108" fmla="*/ 2269375 w 3341740"/>
              <a:gd name="connsiteY108" fmla="*/ 3009207 h 3009207"/>
              <a:gd name="connsiteX109" fmla="*/ 2535382 w 3341740"/>
              <a:gd name="connsiteY109" fmla="*/ 2992582 h 3009207"/>
              <a:gd name="connsiteX110" fmla="*/ 2585258 w 3341740"/>
              <a:gd name="connsiteY110" fmla="*/ 2984269 h 3009207"/>
              <a:gd name="connsiteX111" fmla="*/ 2610196 w 3341740"/>
              <a:gd name="connsiteY111" fmla="*/ 2967644 h 3009207"/>
              <a:gd name="connsiteX112" fmla="*/ 2685011 w 3341740"/>
              <a:gd name="connsiteY112" fmla="*/ 2942705 h 3009207"/>
              <a:gd name="connsiteX113" fmla="*/ 2751513 w 3341740"/>
              <a:gd name="connsiteY113" fmla="*/ 2909454 h 3009207"/>
              <a:gd name="connsiteX114" fmla="*/ 2809702 w 3341740"/>
              <a:gd name="connsiteY114" fmla="*/ 2884516 h 3009207"/>
              <a:gd name="connsiteX115" fmla="*/ 2842953 w 3341740"/>
              <a:gd name="connsiteY115" fmla="*/ 2876204 h 3009207"/>
              <a:gd name="connsiteX116" fmla="*/ 2892829 w 3341740"/>
              <a:gd name="connsiteY116" fmla="*/ 2859578 h 3009207"/>
              <a:gd name="connsiteX117" fmla="*/ 2984269 w 3341740"/>
              <a:gd name="connsiteY117" fmla="*/ 2801389 h 3009207"/>
              <a:gd name="connsiteX118" fmla="*/ 3025833 w 3341740"/>
              <a:gd name="connsiteY118" fmla="*/ 2776451 h 3009207"/>
              <a:gd name="connsiteX119" fmla="*/ 3067396 w 3341740"/>
              <a:gd name="connsiteY119" fmla="*/ 2743200 h 3009207"/>
              <a:gd name="connsiteX120" fmla="*/ 3117273 w 3341740"/>
              <a:gd name="connsiteY120" fmla="*/ 2718262 h 3009207"/>
              <a:gd name="connsiteX121" fmla="*/ 3167149 w 3341740"/>
              <a:gd name="connsiteY121" fmla="*/ 2668385 h 3009207"/>
              <a:gd name="connsiteX122" fmla="*/ 3241964 w 3341740"/>
              <a:gd name="connsiteY122" fmla="*/ 2593571 h 3009207"/>
              <a:gd name="connsiteX123" fmla="*/ 3258589 w 3341740"/>
              <a:gd name="connsiteY123" fmla="*/ 2576945 h 3009207"/>
              <a:gd name="connsiteX124" fmla="*/ 3283527 w 3341740"/>
              <a:gd name="connsiteY124" fmla="*/ 2552007 h 3009207"/>
              <a:gd name="connsiteX125" fmla="*/ 3325091 w 3341740"/>
              <a:gd name="connsiteY125" fmla="*/ 2493818 h 3009207"/>
              <a:gd name="connsiteX126" fmla="*/ 3341716 w 3341740"/>
              <a:gd name="connsiteY126" fmla="*/ 2427316 h 3009207"/>
              <a:gd name="connsiteX127" fmla="*/ 3333404 w 3341740"/>
              <a:gd name="connsiteY127" fmla="*/ 2128058 h 3009207"/>
              <a:gd name="connsiteX128" fmla="*/ 3325091 w 3341740"/>
              <a:gd name="connsiteY128" fmla="*/ 2086494 h 3009207"/>
              <a:gd name="connsiteX129" fmla="*/ 3308466 w 3341740"/>
              <a:gd name="connsiteY129" fmla="*/ 1986742 h 3009207"/>
              <a:gd name="connsiteX130" fmla="*/ 3300153 w 3341740"/>
              <a:gd name="connsiteY130" fmla="*/ 1928553 h 3009207"/>
              <a:gd name="connsiteX131" fmla="*/ 3291840 w 3341740"/>
              <a:gd name="connsiteY131" fmla="*/ 1895302 h 3009207"/>
              <a:gd name="connsiteX132" fmla="*/ 3283527 w 3341740"/>
              <a:gd name="connsiteY132" fmla="*/ 1803862 h 3009207"/>
              <a:gd name="connsiteX133" fmla="*/ 3266902 w 3341740"/>
              <a:gd name="connsiteY133" fmla="*/ 1753985 h 3009207"/>
              <a:gd name="connsiteX134" fmla="*/ 3241964 w 3341740"/>
              <a:gd name="connsiteY134" fmla="*/ 1579418 h 3009207"/>
              <a:gd name="connsiteX135" fmla="*/ 3233651 w 3341740"/>
              <a:gd name="connsiteY135" fmla="*/ 1521229 h 3009207"/>
              <a:gd name="connsiteX136" fmla="*/ 3200400 w 3341740"/>
              <a:gd name="connsiteY136" fmla="*/ 1338349 h 3009207"/>
              <a:gd name="connsiteX137" fmla="*/ 3183775 w 3341740"/>
              <a:gd name="connsiteY137" fmla="*/ 1255222 h 3009207"/>
              <a:gd name="connsiteX138" fmla="*/ 3150524 w 3341740"/>
              <a:gd name="connsiteY138" fmla="*/ 1138844 h 3009207"/>
              <a:gd name="connsiteX139" fmla="*/ 3125586 w 3341740"/>
              <a:gd name="connsiteY139" fmla="*/ 1088967 h 3009207"/>
              <a:gd name="connsiteX140" fmla="*/ 3108960 w 3341740"/>
              <a:gd name="connsiteY140" fmla="*/ 1030778 h 3009207"/>
              <a:gd name="connsiteX141" fmla="*/ 3092335 w 3341740"/>
              <a:gd name="connsiteY141" fmla="*/ 989214 h 3009207"/>
              <a:gd name="connsiteX142" fmla="*/ 3059084 w 3341740"/>
              <a:gd name="connsiteY142" fmla="*/ 889462 h 3009207"/>
              <a:gd name="connsiteX143" fmla="*/ 3025833 w 3341740"/>
              <a:gd name="connsiteY143" fmla="*/ 822960 h 3009207"/>
              <a:gd name="connsiteX144" fmla="*/ 3017520 w 3341740"/>
              <a:gd name="connsiteY144" fmla="*/ 764771 h 3009207"/>
              <a:gd name="connsiteX145" fmla="*/ 3000895 w 3341740"/>
              <a:gd name="connsiteY145" fmla="*/ 748145 h 3009207"/>
              <a:gd name="connsiteX146" fmla="*/ 2959331 w 3341740"/>
              <a:gd name="connsiteY146" fmla="*/ 681644 h 3009207"/>
              <a:gd name="connsiteX147" fmla="*/ 2909455 w 3341740"/>
              <a:gd name="connsiteY147" fmla="*/ 631767 h 3009207"/>
              <a:gd name="connsiteX148" fmla="*/ 2834640 w 3341740"/>
              <a:gd name="connsiteY148" fmla="*/ 548640 h 3009207"/>
              <a:gd name="connsiteX149" fmla="*/ 2809702 w 3341740"/>
              <a:gd name="connsiteY149" fmla="*/ 532014 h 3009207"/>
              <a:gd name="connsiteX150" fmla="*/ 2743200 w 3341740"/>
              <a:gd name="connsiteY150" fmla="*/ 473825 h 3009207"/>
              <a:gd name="connsiteX151" fmla="*/ 2651760 w 3341740"/>
              <a:gd name="connsiteY151" fmla="*/ 457200 h 3009207"/>
              <a:gd name="connsiteX152" fmla="*/ 2601884 w 3341740"/>
              <a:gd name="connsiteY152" fmla="*/ 440574 h 3009207"/>
              <a:gd name="connsiteX153" fmla="*/ 2518756 w 3341740"/>
              <a:gd name="connsiteY153" fmla="*/ 390698 h 3009207"/>
              <a:gd name="connsiteX154" fmla="*/ 2493818 w 3341740"/>
              <a:gd name="connsiteY154" fmla="*/ 382385 h 3009207"/>
              <a:gd name="connsiteX155" fmla="*/ 2460567 w 3341740"/>
              <a:gd name="connsiteY155" fmla="*/ 365760 h 3009207"/>
              <a:gd name="connsiteX156" fmla="*/ 2410691 w 3341740"/>
              <a:gd name="connsiteY156" fmla="*/ 349134 h 3009207"/>
              <a:gd name="connsiteX157" fmla="*/ 2385753 w 3341740"/>
              <a:gd name="connsiteY157" fmla="*/ 357447 h 30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341740" h="3009207">
                <a:moveTo>
                  <a:pt x="2701636" y="482138"/>
                </a:moveTo>
                <a:cubicBezTo>
                  <a:pt x="2685011" y="490451"/>
                  <a:pt x="2668009" y="498049"/>
                  <a:pt x="2651760" y="507076"/>
                </a:cubicBezTo>
                <a:cubicBezTo>
                  <a:pt x="2603417" y="533934"/>
                  <a:pt x="2650433" y="515832"/>
                  <a:pt x="2601884" y="532014"/>
                </a:cubicBezTo>
                <a:cubicBezTo>
                  <a:pt x="2587057" y="517187"/>
                  <a:pt x="2560538" y="493018"/>
                  <a:pt x="2552007" y="473825"/>
                </a:cubicBezTo>
                <a:cubicBezTo>
                  <a:pt x="2546269" y="460914"/>
                  <a:pt x="2550014" y="444899"/>
                  <a:pt x="2543695" y="432262"/>
                </a:cubicBezTo>
                <a:cubicBezTo>
                  <a:pt x="2538437" y="421747"/>
                  <a:pt x="2525810" y="416729"/>
                  <a:pt x="2518756" y="407324"/>
                </a:cubicBezTo>
                <a:cubicBezTo>
                  <a:pt x="2509062" y="394398"/>
                  <a:pt x="2503737" y="378514"/>
                  <a:pt x="2493818" y="365760"/>
                </a:cubicBezTo>
                <a:cubicBezTo>
                  <a:pt x="2484195" y="353387"/>
                  <a:pt x="2470768" y="344410"/>
                  <a:pt x="2460567" y="332509"/>
                </a:cubicBezTo>
                <a:cubicBezTo>
                  <a:pt x="2454065" y="324924"/>
                  <a:pt x="2450444" y="315156"/>
                  <a:pt x="2443942" y="307571"/>
                </a:cubicBezTo>
                <a:cubicBezTo>
                  <a:pt x="2393993" y="249297"/>
                  <a:pt x="2429873" y="294461"/>
                  <a:pt x="2385753" y="257694"/>
                </a:cubicBezTo>
                <a:cubicBezTo>
                  <a:pt x="2376722" y="250168"/>
                  <a:pt x="2369846" y="240282"/>
                  <a:pt x="2360815" y="232756"/>
                </a:cubicBezTo>
                <a:cubicBezTo>
                  <a:pt x="2353140" y="226360"/>
                  <a:pt x="2344006" y="221938"/>
                  <a:pt x="2335876" y="216131"/>
                </a:cubicBezTo>
                <a:cubicBezTo>
                  <a:pt x="2324602" y="208078"/>
                  <a:pt x="2313269" y="200062"/>
                  <a:pt x="2302626" y="191193"/>
                </a:cubicBezTo>
                <a:cubicBezTo>
                  <a:pt x="2296605" y="186175"/>
                  <a:pt x="2292378" y="179122"/>
                  <a:pt x="2286000" y="174567"/>
                </a:cubicBezTo>
                <a:cubicBezTo>
                  <a:pt x="2272852" y="165176"/>
                  <a:pt x="2257362" y="159323"/>
                  <a:pt x="2244436" y="149629"/>
                </a:cubicBezTo>
                <a:cubicBezTo>
                  <a:pt x="2235031" y="142576"/>
                  <a:pt x="2229279" y="131212"/>
                  <a:pt x="2219498" y="124691"/>
                </a:cubicBezTo>
                <a:cubicBezTo>
                  <a:pt x="2183442" y="100653"/>
                  <a:pt x="2172880" y="100567"/>
                  <a:pt x="2136371" y="91440"/>
                </a:cubicBezTo>
                <a:cubicBezTo>
                  <a:pt x="2128058" y="85898"/>
                  <a:pt x="2120369" y="79282"/>
                  <a:pt x="2111433" y="74814"/>
                </a:cubicBezTo>
                <a:cubicBezTo>
                  <a:pt x="2103596" y="70895"/>
                  <a:pt x="2094996" y="68627"/>
                  <a:pt x="2086495" y="66502"/>
                </a:cubicBezTo>
                <a:cubicBezTo>
                  <a:pt x="2000077" y="44898"/>
                  <a:pt x="2015230" y="50199"/>
                  <a:pt x="1920240" y="41564"/>
                </a:cubicBezTo>
                <a:cubicBezTo>
                  <a:pt x="1825873" y="22690"/>
                  <a:pt x="1940187" y="43911"/>
                  <a:pt x="1778924" y="24938"/>
                </a:cubicBezTo>
                <a:cubicBezTo>
                  <a:pt x="1764892" y="23287"/>
                  <a:pt x="1751365" y="18492"/>
                  <a:pt x="1737360" y="16625"/>
                </a:cubicBezTo>
                <a:cubicBezTo>
                  <a:pt x="1709757" y="12945"/>
                  <a:pt x="1681889" y="11567"/>
                  <a:pt x="1654233" y="8313"/>
                </a:cubicBezTo>
                <a:cubicBezTo>
                  <a:pt x="1634774" y="6024"/>
                  <a:pt x="1615440" y="2771"/>
                  <a:pt x="1596044" y="0"/>
                </a:cubicBezTo>
                <a:cubicBezTo>
                  <a:pt x="1504604" y="2771"/>
                  <a:pt x="1413086" y="3628"/>
                  <a:pt x="1321724" y="8313"/>
                </a:cubicBezTo>
                <a:cubicBezTo>
                  <a:pt x="1304891" y="9176"/>
                  <a:pt x="1288533" y="14241"/>
                  <a:pt x="1271847" y="16625"/>
                </a:cubicBezTo>
                <a:cubicBezTo>
                  <a:pt x="1249732" y="19784"/>
                  <a:pt x="1227513" y="22167"/>
                  <a:pt x="1205346" y="24938"/>
                </a:cubicBezTo>
                <a:cubicBezTo>
                  <a:pt x="1188720" y="30480"/>
                  <a:pt x="1172545" y="37623"/>
                  <a:pt x="1155469" y="41564"/>
                </a:cubicBezTo>
                <a:cubicBezTo>
                  <a:pt x="1136378" y="45970"/>
                  <a:pt x="1116607" y="46655"/>
                  <a:pt x="1097280" y="49876"/>
                </a:cubicBezTo>
                <a:cubicBezTo>
                  <a:pt x="983007" y="68921"/>
                  <a:pt x="1150062" y="46395"/>
                  <a:pt x="989215" y="66502"/>
                </a:cubicBezTo>
                <a:cubicBezTo>
                  <a:pt x="980902" y="69273"/>
                  <a:pt x="972905" y="73291"/>
                  <a:pt x="964276" y="74814"/>
                </a:cubicBezTo>
                <a:cubicBezTo>
                  <a:pt x="925686" y="81624"/>
                  <a:pt x="847898" y="91440"/>
                  <a:pt x="847898" y="91440"/>
                </a:cubicBezTo>
                <a:cubicBezTo>
                  <a:pt x="839585" y="94211"/>
                  <a:pt x="831552" y="98035"/>
                  <a:pt x="822960" y="99753"/>
                </a:cubicBezTo>
                <a:cubicBezTo>
                  <a:pt x="803747" y="103595"/>
                  <a:pt x="783674" y="102910"/>
                  <a:pt x="764771" y="108065"/>
                </a:cubicBezTo>
                <a:cubicBezTo>
                  <a:pt x="752816" y="111326"/>
                  <a:pt x="743026" y="120089"/>
                  <a:pt x="731520" y="124691"/>
                </a:cubicBezTo>
                <a:cubicBezTo>
                  <a:pt x="705622" y="135050"/>
                  <a:pt x="675947" y="143506"/>
                  <a:pt x="648393" y="149629"/>
                </a:cubicBezTo>
                <a:cubicBezTo>
                  <a:pt x="608834" y="158420"/>
                  <a:pt x="581058" y="160989"/>
                  <a:pt x="540327" y="174567"/>
                </a:cubicBezTo>
                <a:cubicBezTo>
                  <a:pt x="532014" y="177338"/>
                  <a:pt x="523226" y="178961"/>
                  <a:pt x="515389" y="182880"/>
                </a:cubicBezTo>
                <a:cubicBezTo>
                  <a:pt x="506453" y="187348"/>
                  <a:pt x="498764" y="193963"/>
                  <a:pt x="490451" y="199505"/>
                </a:cubicBezTo>
                <a:cubicBezTo>
                  <a:pt x="481658" y="234676"/>
                  <a:pt x="479967" y="245052"/>
                  <a:pt x="465513" y="282633"/>
                </a:cubicBezTo>
                <a:cubicBezTo>
                  <a:pt x="457938" y="302329"/>
                  <a:pt x="448412" y="321229"/>
                  <a:pt x="440575" y="340822"/>
                </a:cubicBezTo>
                <a:cubicBezTo>
                  <a:pt x="425249" y="379137"/>
                  <a:pt x="386283" y="493566"/>
                  <a:pt x="357447" y="532014"/>
                </a:cubicBezTo>
                <a:cubicBezTo>
                  <a:pt x="349134" y="543098"/>
                  <a:pt x="340194" y="553737"/>
                  <a:pt x="332509" y="565265"/>
                </a:cubicBezTo>
                <a:cubicBezTo>
                  <a:pt x="318009" y="587015"/>
                  <a:pt x="304980" y="609713"/>
                  <a:pt x="290946" y="631767"/>
                </a:cubicBezTo>
                <a:cubicBezTo>
                  <a:pt x="285582" y="640196"/>
                  <a:pt x="279862" y="648392"/>
                  <a:pt x="274320" y="656705"/>
                </a:cubicBezTo>
                <a:cubicBezTo>
                  <a:pt x="268778" y="665018"/>
                  <a:pt x="264760" y="674580"/>
                  <a:pt x="257695" y="681644"/>
                </a:cubicBezTo>
                <a:lnTo>
                  <a:pt x="241069" y="698269"/>
                </a:lnTo>
                <a:cubicBezTo>
                  <a:pt x="236853" y="715134"/>
                  <a:pt x="231597" y="739768"/>
                  <a:pt x="224444" y="756458"/>
                </a:cubicBezTo>
                <a:cubicBezTo>
                  <a:pt x="219563" y="767848"/>
                  <a:pt x="213360" y="778625"/>
                  <a:pt x="207818" y="789709"/>
                </a:cubicBezTo>
                <a:cubicBezTo>
                  <a:pt x="205047" y="806334"/>
                  <a:pt x="204349" y="823441"/>
                  <a:pt x="199506" y="839585"/>
                </a:cubicBezTo>
                <a:cubicBezTo>
                  <a:pt x="195945" y="851454"/>
                  <a:pt x="187913" y="861512"/>
                  <a:pt x="182880" y="872836"/>
                </a:cubicBezTo>
                <a:cubicBezTo>
                  <a:pt x="176820" y="886472"/>
                  <a:pt x="172928" y="901053"/>
                  <a:pt x="166255" y="914400"/>
                </a:cubicBezTo>
                <a:cubicBezTo>
                  <a:pt x="161787" y="923336"/>
                  <a:pt x="154097" y="930402"/>
                  <a:pt x="149629" y="939338"/>
                </a:cubicBezTo>
                <a:cubicBezTo>
                  <a:pt x="113250" y="1012096"/>
                  <a:pt x="148499" y="950664"/>
                  <a:pt x="124691" y="1014153"/>
                </a:cubicBezTo>
                <a:cubicBezTo>
                  <a:pt x="102830" y="1072449"/>
                  <a:pt x="115559" y="1024106"/>
                  <a:pt x="91440" y="1072342"/>
                </a:cubicBezTo>
                <a:cubicBezTo>
                  <a:pt x="87521" y="1080179"/>
                  <a:pt x="86579" y="1089226"/>
                  <a:pt x="83127" y="1097280"/>
                </a:cubicBezTo>
                <a:cubicBezTo>
                  <a:pt x="61591" y="1147531"/>
                  <a:pt x="73733" y="1113719"/>
                  <a:pt x="49876" y="1155469"/>
                </a:cubicBezTo>
                <a:cubicBezTo>
                  <a:pt x="37212" y="1177631"/>
                  <a:pt x="31598" y="1190347"/>
                  <a:pt x="24938" y="1213658"/>
                </a:cubicBezTo>
                <a:cubicBezTo>
                  <a:pt x="21799" y="1224643"/>
                  <a:pt x="21735" y="1236690"/>
                  <a:pt x="16626" y="1246909"/>
                </a:cubicBezTo>
                <a:cubicBezTo>
                  <a:pt x="13121" y="1253919"/>
                  <a:pt x="5542" y="1257992"/>
                  <a:pt x="0" y="1263534"/>
                </a:cubicBezTo>
                <a:cubicBezTo>
                  <a:pt x="53340" y="1450219"/>
                  <a:pt x="-14990" y="1218561"/>
                  <a:pt x="33251" y="1363287"/>
                </a:cubicBezTo>
                <a:cubicBezTo>
                  <a:pt x="39630" y="1382424"/>
                  <a:pt x="43801" y="1402240"/>
                  <a:pt x="49876" y="1421476"/>
                </a:cubicBezTo>
                <a:cubicBezTo>
                  <a:pt x="60430" y="1454899"/>
                  <a:pt x="72043" y="1487978"/>
                  <a:pt x="83127" y="1521229"/>
                </a:cubicBezTo>
                <a:cubicBezTo>
                  <a:pt x="118791" y="1628219"/>
                  <a:pt x="84569" y="1518680"/>
                  <a:pt x="108066" y="1612669"/>
                </a:cubicBezTo>
                <a:cubicBezTo>
                  <a:pt x="112412" y="1630052"/>
                  <a:pt x="127914" y="1666446"/>
                  <a:pt x="133004" y="1679171"/>
                </a:cubicBezTo>
                <a:cubicBezTo>
                  <a:pt x="135775" y="1704109"/>
                  <a:pt x="135674" y="1729536"/>
                  <a:pt x="141316" y="1753985"/>
                </a:cubicBezTo>
                <a:cubicBezTo>
                  <a:pt x="144102" y="1766060"/>
                  <a:pt x="154538" y="1775321"/>
                  <a:pt x="157942" y="1787236"/>
                </a:cubicBezTo>
                <a:cubicBezTo>
                  <a:pt x="165705" y="1814407"/>
                  <a:pt x="167713" y="1842950"/>
                  <a:pt x="174567" y="1870364"/>
                </a:cubicBezTo>
                <a:cubicBezTo>
                  <a:pt x="180618" y="1894568"/>
                  <a:pt x="187675" y="1920551"/>
                  <a:pt x="191193" y="1945178"/>
                </a:cubicBezTo>
                <a:cubicBezTo>
                  <a:pt x="194742" y="1970018"/>
                  <a:pt x="194585" y="1995388"/>
                  <a:pt x="199506" y="2019993"/>
                </a:cubicBezTo>
                <a:cubicBezTo>
                  <a:pt x="202943" y="2037177"/>
                  <a:pt x="210589" y="2053244"/>
                  <a:pt x="216131" y="2069869"/>
                </a:cubicBezTo>
                <a:lnTo>
                  <a:pt x="224444" y="2094807"/>
                </a:lnTo>
                <a:cubicBezTo>
                  <a:pt x="227215" y="2116974"/>
                  <a:pt x="230821" y="2139053"/>
                  <a:pt x="232756" y="2161309"/>
                </a:cubicBezTo>
                <a:cubicBezTo>
                  <a:pt x="236365" y="2202808"/>
                  <a:pt x="237120" y="2244532"/>
                  <a:pt x="241069" y="2286000"/>
                </a:cubicBezTo>
                <a:cubicBezTo>
                  <a:pt x="242667" y="2302779"/>
                  <a:pt x="247154" y="2319169"/>
                  <a:pt x="249382" y="2335876"/>
                </a:cubicBezTo>
                <a:cubicBezTo>
                  <a:pt x="252698" y="2360748"/>
                  <a:pt x="253880" y="2385891"/>
                  <a:pt x="257695" y="2410691"/>
                </a:cubicBezTo>
                <a:cubicBezTo>
                  <a:pt x="259432" y="2421983"/>
                  <a:pt x="263766" y="2432739"/>
                  <a:pt x="266007" y="2443942"/>
                </a:cubicBezTo>
                <a:cubicBezTo>
                  <a:pt x="276892" y="2498367"/>
                  <a:pt x="269762" y="2482022"/>
                  <a:pt x="282633" y="2527069"/>
                </a:cubicBezTo>
                <a:cubicBezTo>
                  <a:pt x="285040" y="2535494"/>
                  <a:pt x="287027" y="2544170"/>
                  <a:pt x="290946" y="2552007"/>
                </a:cubicBezTo>
                <a:cubicBezTo>
                  <a:pt x="295414" y="2560943"/>
                  <a:pt x="301175" y="2569270"/>
                  <a:pt x="307571" y="2576945"/>
                </a:cubicBezTo>
                <a:cubicBezTo>
                  <a:pt x="315097" y="2585976"/>
                  <a:pt x="322727" y="2595363"/>
                  <a:pt x="332509" y="2601884"/>
                </a:cubicBezTo>
                <a:cubicBezTo>
                  <a:pt x="339800" y="2606744"/>
                  <a:pt x="349134" y="2607425"/>
                  <a:pt x="357447" y="2610196"/>
                </a:cubicBezTo>
                <a:cubicBezTo>
                  <a:pt x="386677" y="2639426"/>
                  <a:pt x="362888" y="2620003"/>
                  <a:pt x="415636" y="2643447"/>
                </a:cubicBezTo>
                <a:cubicBezTo>
                  <a:pt x="426960" y="2648480"/>
                  <a:pt x="437563" y="2655040"/>
                  <a:pt x="448887" y="2660073"/>
                </a:cubicBezTo>
                <a:cubicBezTo>
                  <a:pt x="462523" y="2666133"/>
                  <a:pt x="477104" y="2670025"/>
                  <a:pt x="490451" y="2676698"/>
                </a:cubicBezTo>
                <a:cubicBezTo>
                  <a:pt x="526943" y="2694944"/>
                  <a:pt x="504910" y="2695373"/>
                  <a:pt x="548640" y="2709949"/>
                </a:cubicBezTo>
                <a:cubicBezTo>
                  <a:pt x="562044" y="2714417"/>
                  <a:pt x="576497" y="2714835"/>
                  <a:pt x="590204" y="2718262"/>
                </a:cubicBezTo>
                <a:cubicBezTo>
                  <a:pt x="598705" y="2720387"/>
                  <a:pt x="606688" y="2724269"/>
                  <a:pt x="615142" y="2726574"/>
                </a:cubicBezTo>
                <a:cubicBezTo>
                  <a:pt x="637186" y="2732586"/>
                  <a:pt x="681644" y="2743200"/>
                  <a:pt x="681644" y="2743200"/>
                </a:cubicBezTo>
                <a:cubicBezTo>
                  <a:pt x="707835" y="2760660"/>
                  <a:pt x="702400" y="2760196"/>
                  <a:pt x="731520" y="2768138"/>
                </a:cubicBezTo>
                <a:cubicBezTo>
                  <a:pt x="753564" y="2774150"/>
                  <a:pt x="777585" y="2774546"/>
                  <a:pt x="798022" y="2784764"/>
                </a:cubicBezTo>
                <a:cubicBezTo>
                  <a:pt x="809106" y="2790306"/>
                  <a:pt x="819670" y="2797038"/>
                  <a:pt x="831273" y="2801389"/>
                </a:cubicBezTo>
                <a:cubicBezTo>
                  <a:pt x="841970" y="2805400"/>
                  <a:pt x="853539" y="2806563"/>
                  <a:pt x="864524" y="2809702"/>
                </a:cubicBezTo>
                <a:cubicBezTo>
                  <a:pt x="872949" y="2812109"/>
                  <a:pt x="881037" y="2815607"/>
                  <a:pt x="889462" y="2818014"/>
                </a:cubicBezTo>
                <a:cubicBezTo>
                  <a:pt x="900447" y="2821153"/>
                  <a:pt x="911728" y="2823188"/>
                  <a:pt x="922713" y="2826327"/>
                </a:cubicBezTo>
                <a:cubicBezTo>
                  <a:pt x="931138" y="2828734"/>
                  <a:pt x="939150" y="2832515"/>
                  <a:pt x="947651" y="2834640"/>
                </a:cubicBezTo>
                <a:cubicBezTo>
                  <a:pt x="996313" y="2846806"/>
                  <a:pt x="1047563" y="2850135"/>
                  <a:pt x="1097280" y="2851265"/>
                </a:cubicBezTo>
                <a:lnTo>
                  <a:pt x="1720735" y="2859578"/>
                </a:lnTo>
                <a:cubicBezTo>
                  <a:pt x="1752557" y="2870186"/>
                  <a:pt x="1772445" y="2878233"/>
                  <a:pt x="1803862" y="2884516"/>
                </a:cubicBezTo>
                <a:cubicBezTo>
                  <a:pt x="1820389" y="2887821"/>
                  <a:pt x="1837387" y="2888741"/>
                  <a:pt x="1853738" y="2892829"/>
                </a:cubicBezTo>
                <a:cubicBezTo>
                  <a:pt x="1943474" y="2915263"/>
                  <a:pt x="1868069" y="2900280"/>
                  <a:pt x="1936866" y="2926080"/>
                </a:cubicBezTo>
                <a:cubicBezTo>
                  <a:pt x="1951618" y="2931612"/>
                  <a:pt x="1998743" y="2939830"/>
                  <a:pt x="2011680" y="2942705"/>
                </a:cubicBezTo>
                <a:cubicBezTo>
                  <a:pt x="2022833" y="2945183"/>
                  <a:pt x="2033946" y="2947879"/>
                  <a:pt x="2044931" y="2951018"/>
                </a:cubicBezTo>
                <a:cubicBezTo>
                  <a:pt x="2053356" y="2953425"/>
                  <a:pt x="2061368" y="2957206"/>
                  <a:pt x="2069869" y="2959331"/>
                </a:cubicBezTo>
                <a:cubicBezTo>
                  <a:pt x="2083576" y="2962758"/>
                  <a:pt x="2097578" y="2964873"/>
                  <a:pt x="2111433" y="2967644"/>
                </a:cubicBezTo>
                <a:cubicBezTo>
                  <a:pt x="2122517" y="2973186"/>
                  <a:pt x="2132815" y="2980708"/>
                  <a:pt x="2144684" y="2984269"/>
                </a:cubicBezTo>
                <a:cubicBezTo>
                  <a:pt x="2160828" y="2989112"/>
                  <a:pt x="2178033" y="2989277"/>
                  <a:pt x="2194560" y="2992582"/>
                </a:cubicBezTo>
                <a:cubicBezTo>
                  <a:pt x="2205763" y="2994823"/>
                  <a:pt x="2216658" y="2998416"/>
                  <a:pt x="2227811" y="3000894"/>
                </a:cubicBezTo>
                <a:cubicBezTo>
                  <a:pt x="2241604" y="3003959"/>
                  <a:pt x="2255520" y="3006436"/>
                  <a:pt x="2269375" y="3009207"/>
                </a:cubicBezTo>
                <a:lnTo>
                  <a:pt x="2535382" y="2992582"/>
                </a:lnTo>
                <a:cubicBezTo>
                  <a:pt x="2552184" y="2991256"/>
                  <a:pt x="2569268" y="2989599"/>
                  <a:pt x="2585258" y="2984269"/>
                </a:cubicBezTo>
                <a:cubicBezTo>
                  <a:pt x="2594736" y="2981110"/>
                  <a:pt x="2600974" y="2971487"/>
                  <a:pt x="2610196" y="2967644"/>
                </a:cubicBezTo>
                <a:cubicBezTo>
                  <a:pt x="2634461" y="2957533"/>
                  <a:pt x="2663138" y="2957286"/>
                  <a:pt x="2685011" y="2942705"/>
                </a:cubicBezTo>
                <a:cubicBezTo>
                  <a:pt x="2729171" y="2913265"/>
                  <a:pt x="2690507" y="2936568"/>
                  <a:pt x="2751513" y="2909454"/>
                </a:cubicBezTo>
                <a:cubicBezTo>
                  <a:pt x="2791404" y="2891725"/>
                  <a:pt x="2773855" y="2894758"/>
                  <a:pt x="2809702" y="2884516"/>
                </a:cubicBezTo>
                <a:cubicBezTo>
                  <a:pt x="2820687" y="2881377"/>
                  <a:pt x="2832010" y="2879487"/>
                  <a:pt x="2842953" y="2876204"/>
                </a:cubicBezTo>
                <a:cubicBezTo>
                  <a:pt x="2859739" y="2871168"/>
                  <a:pt x="2892829" y="2859578"/>
                  <a:pt x="2892829" y="2859578"/>
                </a:cubicBezTo>
                <a:cubicBezTo>
                  <a:pt x="2966341" y="2804445"/>
                  <a:pt x="2933044" y="2818465"/>
                  <a:pt x="2984269" y="2801389"/>
                </a:cubicBezTo>
                <a:cubicBezTo>
                  <a:pt x="3026400" y="2759260"/>
                  <a:pt x="2971872" y="2808829"/>
                  <a:pt x="3025833" y="2776451"/>
                </a:cubicBezTo>
                <a:cubicBezTo>
                  <a:pt x="3103135" y="2730068"/>
                  <a:pt x="2967595" y="2793099"/>
                  <a:pt x="3067396" y="2743200"/>
                </a:cubicBezTo>
                <a:cubicBezTo>
                  <a:pt x="3100407" y="2726695"/>
                  <a:pt x="3086646" y="2745486"/>
                  <a:pt x="3117273" y="2718262"/>
                </a:cubicBezTo>
                <a:cubicBezTo>
                  <a:pt x="3134846" y="2702641"/>
                  <a:pt x="3150524" y="2685011"/>
                  <a:pt x="3167149" y="2668385"/>
                </a:cubicBezTo>
                <a:lnTo>
                  <a:pt x="3241964" y="2593571"/>
                </a:lnTo>
                <a:lnTo>
                  <a:pt x="3258589" y="2576945"/>
                </a:lnTo>
                <a:cubicBezTo>
                  <a:pt x="3266902" y="2568632"/>
                  <a:pt x="3277006" y="2561788"/>
                  <a:pt x="3283527" y="2552007"/>
                </a:cubicBezTo>
                <a:cubicBezTo>
                  <a:pt x="3307838" y="2515541"/>
                  <a:pt x="3294159" y="2535062"/>
                  <a:pt x="3325091" y="2493818"/>
                </a:cubicBezTo>
                <a:cubicBezTo>
                  <a:pt x="3330633" y="2471651"/>
                  <a:pt x="3342350" y="2450157"/>
                  <a:pt x="3341716" y="2427316"/>
                </a:cubicBezTo>
                <a:cubicBezTo>
                  <a:pt x="3338945" y="2327563"/>
                  <a:pt x="3338266" y="2227731"/>
                  <a:pt x="3333404" y="2128058"/>
                </a:cubicBezTo>
                <a:cubicBezTo>
                  <a:pt x="3332716" y="2113946"/>
                  <a:pt x="3327089" y="2100481"/>
                  <a:pt x="3325091" y="2086494"/>
                </a:cubicBezTo>
                <a:cubicBezTo>
                  <a:pt x="3311170" y="1989048"/>
                  <a:pt x="3326333" y="2040346"/>
                  <a:pt x="3308466" y="1986742"/>
                </a:cubicBezTo>
                <a:cubicBezTo>
                  <a:pt x="3305695" y="1967346"/>
                  <a:pt x="3303658" y="1947830"/>
                  <a:pt x="3300153" y="1928553"/>
                </a:cubicBezTo>
                <a:cubicBezTo>
                  <a:pt x="3298109" y="1917312"/>
                  <a:pt x="3293350" y="1906627"/>
                  <a:pt x="3291840" y="1895302"/>
                </a:cubicBezTo>
                <a:cubicBezTo>
                  <a:pt x="3287795" y="1864965"/>
                  <a:pt x="3288846" y="1834002"/>
                  <a:pt x="3283527" y="1803862"/>
                </a:cubicBezTo>
                <a:cubicBezTo>
                  <a:pt x="3280481" y="1786604"/>
                  <a:pt x="3266902" y="1753985"/>
                  <a:pt x="3266902" y="1753985"/>
                </a:cubicBezTo>
                <a:lnTo>
                  <a:pt x="3241964" y="1579418"/>
                </a:lnTo>
                <a:cubicBezTo>
                  <a:pt x="3239193" y="1560022"/>
                  <a:pt x="3237156" y="1540506"/>
                  <a:pt x="3233651" y="1521229"/>
                </a:cubicBezTo>
                <a:cubicBezTo>
                  <a:pt x="3222567" y="1460269"/>
                  <a:pt x="3211818" y="1399247"/>
                  <a:pt x="3200400" y="1338349"/>
                </a:cubicBezTo>
                <a:cubicBezTo>
                  <a:pt x="3195192" y="1310575"/>
                  <a:pt x="3191538" y="1282392"/>
                  <a:pt x="3183775" y="1255222"/>
                </a:cubicBezTo>
                <a:cubicBezTo>
                  <a:pt x="3172691" y="1216429"/>
                  <a:pt x="3168567" y="1174930"/>
                  <a:pt x="3150524" y="1138844"/>
                </a:cubicBezTo>
                <a:cubicBezTo>
                  <a:pt x="3142211" y="1122218"/>
                  <a:pt x="3132259" y="1106316"/>
                  <a:pt x="3125586" y="1088967"/>
                </a:cubicBezTo>
                <a:cubicBezTo>
                  <a:pt x="3118344" y="1070139"/>
                  <a:pt x="3115339" y="1049915"/>
                  <a:pt x="3108960" y="1030778"/>
                </a:cubicBezTo>
                <a:cubicBezTo>
                  <a:pt x="3104241" y="1016622"/>
                  <a:pt x="3097301" y="1003285"/>
                  <a:pt x="3092335" y="989214"/>
                </a:cubicBezTo>
                <a:cubicBezTo>
                  <a:pt x="3080670" y="956163"/>
                  <a:pt x="3078526" y="918624"/>
                  <a:pt x="3059084" y="889462"/>
                </a:cubicBezTo>
                <a:cubicBezTo>
                  <a:pt x="3034181" y="852108"/>
                  <a:pt x="3046168" y="873800"/>
                  <a:pt x="3025833" y="822960"/>
                </a:cubicBezTo>
                <a:cubicBezTo>
                  <a:pt x="3023062" y="803564"/>
                  <a:pt x="3023716" y="783359"/>
                  <a:pt x="3017520" y="764771"/>
                </a:cubicBezTo>
                <a:cubicBezTo>
                  <a:pt x="3015042" y="757336"/>
                  <a:pt x="3005242" y="754666"/>
                  <a:pt x="3000895" y="748145"/>
                </a:cubicBezTo>
                <a:cubicBezTo>
                  <a:pt x="2965279" y="694721"/>
                  <a:pt x="3006008" y="733507"/>
                  <a:pt x="2959331" y="681644"/>
                </a:cubicBezTo>
                <a:cubicBezTo>
                  <a:pt x="2943602" y="664168"/>
                  <a:pt x="2922497" y="651330"/>
                  <a:pt x="2909455" y="631767"/>
                </a:cubicBezTo>
                <a:cubicBezTo>
                  <a:pt x="2887120" y="598265"/>
                  <a:pt x="2873791" y="574742"/>
                  <a:pt x="2834640" y="548640"/>
                </a:cubicBezTo>
                <a:cubicBezTo>
                  <a:pt x="2826327" y="543098"/>
                  <a:pt x="2817221" y="538593"/>
                  <a:pt x="2809702" y="532014"/>
                </a:cubicBezTo>
                <a:cubicBezTo>
                  <a:pt x="2790600" y="515300"/>
                  <a:pt x="2769385" y="485047"/>
                  <a:pt x="2743200" y="473825"/>
                </a:cubicBezTo>
                <a:cubicBezTo>
                  <a:pt x="2723607" y="465428"/>
                  <a:pt x="2665236" y="459125"/>
                  <a:pt x="2651760" y="457200"/>
                </a:cubicBezTo>
                <a:cubicBezTo>
                  <a:pt x="2635135" y="451658"/>
                  <a:pt x="2616466" y="450295"/>
                  <a:pt x="2601884" y="440574"/>
                </a:cubicBezTo>
                <a:cubicBezTo>
                  <a:pt x="2566430" y="416939"/>
                  <a:pt x="2554539" y="406034"/>
                  <a:pt x="2518756" y="390698"/>
                </a:cubicBezTo>
                <a:cubicBezTo>
                  <a:pt x="2510702" y="387246"/>
                  <a:pt x="2501872" y="385837"/>
                  <a:pt x="2493818" y="382385"/>
                </a:cubicBezTo>
                <a:cubicBezTo>
                  <a:pt x="2482428" y="377504"/>
                  <a:pt x="2472073" y="370362"/>
                  <a:pt x="2460567" y="365760"/>
                </a:cubicBezTo>
                <a:cubicBezTo>
                  <a:pt x="2444296" y="359251"/>
                  <a:pt x="2410691" y="349134"/>
                  <a:pt x="2410691" y="349134"/>
                </a:cubicBezTo>
                <a:lnTo>
                  <a:pt x="2385753" y="3574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67105" y="510567"/>
            <a:ext cx="4172989" cy="1200329"/>
          </a:xfrm>
          <a:prstGeom prst="rect">
            <a:avLst/>
          </a:prstGeom>
          <a:solidFill>
            <a:srgbClr val="FFFF00"/>
          </a:solidFill>
          <a:ln>
            <a:noFill/>
          </a:ln>
        </p:spPr>
        <p:txBody>
          <a:bodyPr wrap="square" rtlCol="0">
            <a:spAutoFit/>
          </a:bodyPr>
          <a:lstStyle/>
          <a:p>
            <a:r>
              <a:rPr lang="en-US" dirty="0">
                <a:solidFill>
                  <a:srgbClr val="FF0000"/>
                </a:solidFill>
              </a:rPr>
              <a:t>Summary</a:t>
            </a:r>
          </a:p>
          <a:p>
            <a:r>
              <a:rPr lang="en-US" dirty="0">
                <a:solidFill>
                  <a:srgbClr val="FF0000"/>
                </a:solidFill>
              </a:rPr>
              <a:t>When there is a FP and MP together question, and they cancel out, the correct answer may be about the interest rate.</a:t>
            </a:r>
          </a:p>
        </p:txBody>
      </p:sp>
    </p:spTree>
    <p:extLst>
      <p:ext uri="{BB962C8B-B14F-4D97-AF65-F5344CB8AC3E}">
        <p14:creationId xmlns:p14="http://schemas.microsoft.com/office/powerpoint/2010/main" val="24728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25F5-9CA1-5A5F-CC84-2F6768BF7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F34FCA-AE3E-83F9-7DF5-7C22E94643AE}"/>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mj-lt"/>
              <a:buAutoNum type="arabicPeriod"/>
            </a:pPr>
            <a:r>
              <a:rPr lang="en-AU" sz="1800" b="1" dirty="0">
                <a:effectLst/>
                <a:latin typeface="Calibri" panose="020F0502020204030204" pitchFamily="34" charset="0"/>
                <a:ea typeface="DengXian" panose="02010600030101010101" pitchFamily="2" charset="-122"/>
                <a:cs typeface="Times New Roman" panose="02020603050405020304" pitchFamily="18" charset="0"/>
              </a:rPr>
              <a:t>If the government increases spending while the country’s central bank sells bonds on the open market, which of the following will definitely occur?</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AU" sz="1800" dirty="0">
                <a:effectLst/>
                <a:latin typeface="Calibri" panose="020F0502020204030204" pitchFamily="34" charset="0"/>
                <a:ea typeface="DengXian" panose="02010600030101010101" pitchFamily="2" charset="-122"/>
                <a:cs typeface="Times New Roman" panose="02020603050405020304" pitchFamily="18" charset="0"/>
              </a:rPr>
              <a:t>The aggregate demand curve will shift to the right.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AU" sz="1800" dirty="0">
                <a:effectLst/>
                <a:latin typeface="Calibri" panose="020F0502020204030204" pitchFamily="34" charset="0"/>
                <a:ea typeface="DengXian" panose="02010600030101010101" pitchFamily="2" charset="-122"/>
                <a:cs typeface="Times New Roman" panose="02020603050405020304" pitchFamily="18" charset="0"/>
              </a:rPr>
              <a:t>The aggregate demand curve will shift to the left.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AU" sz="1800" dirty="0">
                <a:effectLst/>
                <a:latin typeface="Calibri" panose="020F0502020204030204" pitchFamily="34" charset="0"/>
                <a:ea typeface="DengXian" panose="02010600030101010101" pitchFamily="2" charset="-122"/>
                <a:cs typeface="Times New Roman" panose="02020603050405020304" pitchFamily="18" charset="0"/>
              </a:rPr>
              <a:t>The short-run aggregate supply curve will shift to the right.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AU" sz="1800" dirty="0">
                <a:effectLst/>
                <a:latin typeface="Calibri" panose="020F0502020204030204" pitchFamily="34" charset="0"/>
                <a:ea typeface="DengXian" panose="02010600030101010101" pitchFamily="2" charset="-122"/>
                <a:cs typeface="Times New Roman" panose="02020603050405020304" pitchFamily="18" charset="0"/>
              </a:rPr>
              <a:t>Interest rates will fall.</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AU" sz="1800" dirty="0">
                <a:effectLst/>
                <a:latin typeface="Calibri" panose="020F0502020204030204" pitchFamily="34" charset="0"/>
                <a:ea typeface="DengXian" panose="02010600030101010101" pitchFamily="2" charset="-122"/>
                <a:cs typeface="Times New Roman" panose="02020603050405020304" pitchFamily="18" charset="0"/>
              </a:rPr>
              <a:t>Interest rates will rise.</a:t>
            </a:r>
          </a:p>
          <a:p>
            <a:pPr marL="342900" marR="0" lvl="0" indent="-342900">
              <a:lnSpc>
                <a:spcPct val="107000"/>
              </a:lnSpc>
              <a:spcBef>
                <a:spcPts val="0"/>
              </a:spcBef>
              <a:spcAft>
                <a:spcPts val="800"/>
              </a:spcAft>
              <a:buFont typeface="+mj-lt"/>
              <a:buAutoNum type="alphaUcPeriod"/>
            </a:pPr>
            <a:endParaRPr lang="en-AU" sz="1800"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nSpc>
                <a:spcPct val="107000"/>
              </a:lnSpc>
              <a:spcBef>
                <a:spcPts val="0"/>
              </a:spcBef>
              <a:spcAft>
                <a:spcPts val="800"/>
              </a:spcAft>
              <a:buNone/>
            </a:pPr>
            <a:r>
              <a:rPr lang="en-AU"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Answer: E</a:t>
            </a:r>
          </a:p>
          <a:p>
            <a:pPr marL="0" marR="0" lvl="0" indent="0">
              <a:lnSpc>
                <a:spcPct val="107000"/>
              </a:lnSpc>
              <a:spcBef>
                <a:spcPts val="0"/>
              </a:spcBef>
              <a:spcAft>
                <a:spcPts val="800"/>
              </a:spcAft>
              <a:buNone/>
            </a:pPr>
            <a:r>
              <a:rPr lang="en-AU" sz="1800" dirty="0">
                <a:solidFill>
                  <a:srgbClr val="FF0000"/>
                </a:solidFill>
                <a:latin typeface="Calibri" panose="020F0502020204030204" pitchFamily="34" charset="0"/>
                <a:ea typeface="DengXian" panose="02010600030101010101" pitchFamily="2" charset="-122"/>
                <a:cs typeface="Times New Roman" panose="02020603050405020304" pitchFamily="18" charset="0"/>
              </a:rPr>
              <a:t>Why? </a:t>
            </a:r>
          </a:p>
          <a:p>
            <a:endParaRPr lang="en-US" dirty="0"/>
          </a:p>
        </p:txBody>
      </p:sp>
      <p:sp>
        <p:nvSpPr>
          <p:cNvPr id="4" name="TextBox 3">
            <a:extLst>
              <a:ext uri="{FF2B5EF4-FFF2-40B4-BE49-F238E27FC236}">
                <a16:creationId xmlns:a16="http://schemas.microsoft.com/office/drawing/2014/main" id="{F1293BB9-6E59-AF3D-BE35-CD162CC3FDBF}"/>
              </a:ext>
            </a:extLst>
          </p:cNvPr>
          <p:cNvSpPr txBox="1"/>
          <p:nvPr/>
        </p:nvSpPr>
        <p:spPr>
          <a:xfrm>
            <a:off x="6438901" y="4631236"/>
            <a:ext cx="4865511" cy="2455288"/>
          </a:xfrm>
          <a:prstGeom prst="rect">
            <a:avLst/>
          </a:prstGeom>
          <a:noFill/>
        </p:spPr>
        <p:txBody>
          <a:bodyPr wrap="square" rtlCol="0">
            <a:spAutoFit/>
          </a:bodyPr>
          <a:lstStyle/>
          <a:p>
            <a:pPr marL="285750" marR="0" lvl="0" indent="-285750">
              <a:lnSpc>
                <a:spcPct val="107000"/>
              </a:lnSpc>
              <a:spcBef>
                <a:spcPts val="0"/>
              </a:spcBef>
              <a:spcAft>
                <a:spcPts val="800"/>
              </a:spcAft>
              <a:buFont typeface="Arial" panose="020B0604020202020204" pitchFamily="34" charset="0"/>
              <a:buChar char="•"/>
            </a:pPr>
            <a:r>
              <a:rPr lang="en-AU" sz="1800" dirty="0">
                <a:latin typeface="Calibri" panose="020F0502020204030204" pitchFamily="34" charset="0"/>
                <a:ea typeface="DengXian" panose="02010600030101010101" pitchFamily="2" charset="-122"/>
                <a:cs typeface="Times New Roman" panose="02020603050405020304" pitchFamily="18" charset="0"/>
              </a:rPr>
              <a:t>Increased Gov spending -&gt; increased Gov Borrowing -&gt; Increase DLF -&gt; Increase RIR (OR Increased Gov spending -&gt; Increase MD -&gt; Increase NIR)</a:t>
            </a:r>
          </a:p>
          <a:p>
            <a:pPr marL="285750" marR="0" lvl="0" indent="-285750">
              <a:lnSpc>
                <a:spcPct val="107000"/>
              </a:lnSpc>
              <a:spcBef>
                <a:spcPts val="0"/>
              </a:spcBef>
              <a:spcAft>
                <a:spcPts val="800"/>
              </a:spcAft>
              <a:buFont typeface="Arial" panose="020B0604020202020204" pitchFamily="34" charset="0"/>
              <a:buChar char="•"/>
            </a:pPr>
            <a:r>
              <a:rPr lang="en-AU" sz="1800" dirty="0">
                <a:effectLst/>
                <a:latin typeface="Calibri" panose="020F0502020204030204" pitchFamily="34" charset="0"/>
                <a:ea typeface="DengXian" panose="02010600030101010101" pitchFamily="2" charset="-122"/>
                <a:cs typeface="Times New Roman" panose="02020603050405020304" pitchFamily="18" charset="0"/>
              </a:rPr>
              <a:t>Sell bonds </a:t>
            </a:r>
            <a:r>
              <a:rPr lang="en-AU" sz="1800" dirty="0">
                <a:latin typeface="Calibri" panose="020F0502020204030204" pitchFamily="34" charset="0"/>
                <a:ea typeface="DengXian" panose="02010600030101010101" pitchFamily="2" charset="-122"/>
                <a:cs typeface="Times New Roman" panose="02020603050405020304" pitchFamily="18" charset="0"/>
              </a:rPr>
              <a:t>–contractionary MP </a:t>
            </a:r>
            <a:r>
              <a:rPr lang="en-AU" sz="1800" dirty="0">
                <a:effectLst/>
                <a:latin typeface="Calibri" panose="020F0502020204030204" pitchFamily="34" charset="0"/>
                <a:ea typeface="DengXian" panose="02010600030101010101" pitchFamily="2" charset="-122"/>
                <a:cs typeface="Times New Roman" panose="02020603050405020304" pitchFamily="18" charset="0"/>
              </a:rPr>
              <a:t>-&gt;</a:t>
            </a:r>
            <a:r>
              <a:rPr lang="en-AU" sz="1800" dirty="0">
                <a:latin typeface="Calibri" panose="020F0502020204030204" pitchFamily="34" charset="0"/>
                <a:ea typeface="DengXian" panose="02010600030101010101" pitchFamily="2" charset="-122"/>
                <a:cs typeface="Times New Roman" panose="02020603050405020304" pitchFamily="18" charset="0"/>
              </a:rPr>
              <a:t> </a:t>
            </a:r>
            <a:r>
              <a:rPr lang="en-US" sz="1800" dirty="0">
                <a:latin typeface="Calibri" panose="020F0502020204030204" pitchFamily="34" charset="0"/>
                <a:ea typeface="DengXian" panose="02010600030101010101" pitchFamily="2" charset="-122"/>
                <a:cs typeface="Times New Roman" panose="02020603050405020304" pitchFamily="18" charset="0"/>
              </a:rPr>
              <a:t>Increase IR</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DengXian" panose="02010600030101010101" pitchFamily="2" charset="-122"/>
                <a:cs typeface="Times New Roman" panose="02020603050405020304" pitchFamily="18" charset="0"/>
              </a:rPr>
              <a:t>Therefore Increase IR</a:t>
            </a:r>
          </a:p>
          <a:p>
            <a:endParaRPr lang="en-US" dirty="0"/>
          </a:p>
        </p:txBody>
      </p:sp>
      <p:sp>
        <p:nvSpPr>
          <p:cNvPr id="5" name="TextBox 4">
            <a:extLst>
              <a:ext uri="{FF2B5EF4-FFF2-40B4-BE49-F238E27FC236}">
                <a16:creationId xmlns:a16="http://schemas.microsoft.com/office/drawing/2014/main" id="{C6CA49D1-77BC-9F9D-E84D-5F4543F6E347}"/>
              </a:ext>
            </a:extLst>
          </p:cNvPr>
          <p:cNvSpPr txBox="1"/>
          <p:nvPr/>
        </p:nvSpPr>
        <p:spPr>
          <a:xfrm>
            <a:off x="1698976" y="4769182"/>
            <a:ext cx="4865511" cy="1862561"/>
          </a:xfrm>
          <a:prstGeom prst="rect">
            <a:avLst/>
          </a:prstGeom>
          <a:noFill/>
        </p:spPr>
        <p:txBody>
          <a:bodyPr wrap="square" rtlCol="0">
            <a:spAutoFit/>
          </a:bodyPr>
          <a:lstStyle/>
          <a:p>
            <a:pPr marL="285750" marR="0" lvl="0" indent="-285750">
              <a:lnSpc>
                <a:spcPct val="107000"/>
              </a:lnSpc>
              <a:spcBef>
                <a:spcPts val="0"/>
              </a:spcBef>
              <a:spcAft>
                <a:spcPts val="800"/>
              </a:spcAft>
              <a:buFont typeface="Arial" panose="020B0604020202020204" pitchFamily="34" charset="0"/>
              <a:buChar char="•"/>
            </a:pPr>
            <a:r>
              <a:rPr lang="en-AU" sz="1800" dirty="0">
                <a:latin typeface="Calibri" panose="020F0502020204030204" pitchFamily="34" charset="0"/>
                <a:ea typeface="DengXian" panose="02010600030101010101" pitchFamily="2" charset="-122"/>
                <a:cs typeface="Times New Roman" panose="02020603050405020304" pitchFamily="18" charset="0"/>
              </a:rPr>
              <a:t>Increased Gov spending = expansionary FP -&gt; Increase AD</a:t>
            </a:r>
          </a:p>
          <a:p>
            <a:pPr marL="285750" marR="0" lvl="0" indent="-285750">
              <a:lnSpc>
                <a:spcPct val="107000"/>
              </a:lnSpc>
              <a:spcBef>
                <a:spcPts val="0"/>
              </a:spcBef>
              <a:spcAft>
                <a:spcPts val="800"/>
              </a:spcAft>
              <a:buFont typeface="Arial" panose="020B0604020202020204" pitchFamily="34" charset="0"/>
              <a:buChar char="•"/>
            </a:pPr>
            <a:r>
              <a:rPr lang="en-AU" sz="1800" dirty="0">
                <a:effectLst/>
                <a:latin typeface="Calibri" panose="020F0502020204030204" pitchFamily="34" charset="0"/>
                <a:ea typeface="DengXian" panose="02010600030101010101" pitchFamily="2" charset="-122"/>
                <a:cs typeface="Times New Roman" panose="02020603050405020304" pitchFamily="18" charset="0"/>
              </a:rPr>
              <a:t>Sell bonds </a:t>
            </a:r>
            <a:r>
              <a:rPr lang="en-AU" sz="1800" dirty="0">
                <a:latin typeface="Calibri" panose="020F0502020204030204" pitchFamily="34" charset="0"/>
                <a:ea typeface="DengXian" panose="02010600030101010101" pitchFamily="2" charset="-122"/>
                <a:cs typeface="Times New Roman" panose="02020603050405020304" pitchFamily="18" charset="0"/>
              </a:rPr>
              <a:t>–contractionary MP </a:t>
            </a:r>
            <a:r>
              <a:rPr lang="en-AU" sz="1800" dirty="0">
                <a:effectLst/>
                <a:latin typeface="Calibri" panose="020F0502020204030204" pitchFamily="34" charset="0"/>
                <a:ea typeface="DengXian" panose="02010600030101010101" pitchFamily="2" charset="-122"/>
                <a:cs typeface="Times New Roman" panose="02020603050405020304" pitchFamily="18" charset="0"/>
              </a:rPr>
              <a:t>-&gt;</a:t>
            </a:r>
            <a:r>
              <a:rPr lang="en-AU" sz="1800" dirty="0">
                <a:latin typeface="Calibri" panose="020F0502020204030204" pitchFamily="34" charset="0"/>
                <a:ea typeface="DengXian" panose="02010600030101010101" pitchFamily="2" charset="-122"/>
                <a:cs typeface="Times New Roman" panose="02020603050405020304" pitchFamily="18" charset="0"/>
              </a:rPr>
              <a:t> Decrease AD </a:t>
            </a:r>
          </a:p>
          <a:p>
            <a:pPr marL="742950" lvl="1" indent="-285750">
              <a:lnSpc>
                <a:spcPct val="107000"/>
              </a:lnSpc>
              <a:spcAft>
                <a:spcPts val="800"/>
              </a:spcAft>
              <a:buFont typeface="Arial" panose="020B0604020202020204" pitchFamily="34" charset="0"/>
              <a:buChar char="•"/>
            </a:pPr>
            <a:r>
              <a:rPr lang="en-AU" dirty="0">
                <a:latin typeface="Calibri" panose="020F0502020204030204" pitchFamily="34" charset="0"/>
                <a:ea typeface="DengXian" panose="02010600030101010101" pitchFamily="2" charset="-122"/>
                <a:cs typeface="Times New Roman" panose="02020603050405020304" pitchFamily="18" charset="0"/>
              </a:rPr>
              <a:t>Therefore effect on AD unclear</a:t>
            </a:r>
            <a:endParaRPr lang="en-US"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46916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6159"/>
          </a:xfrm>
        </p:spPr>
        <p:txBody>
          <a:bodyPr/>
          <a:lstStyle/>
          <a:p>
            <a:r>
              <a:rPr lang="en-AU" dirty="0"/>
              <a:t>FP and MP in the Short Run Summary</a:t>
            </a:r>
          </a:p>
        </p:txBody>
      </p:sp>
      <p:sp>
        <p:nvSpPr>
          <p:cNvPr id="3" name="Content Placeholder 2"/>
          <p:cNvSpPr>
            <a:spLocks noGrp="1"/>
          </p:cNvSpPr>
          <p:nvPr>
            <p:ph idx="1"/>
          </p:nvPr>
        </p:nvSpPr>
        <p:spPr>
          <a:xfrm>
            <a:off x="520566" y="1251284"/>
            <a:ext cx="6012160" cy="2404152"/>
          </a:xfrm>
        </p:spPr>
        <p:txBody>
          <a:bodyPr>
            <a:normAutofit fontScale="92500" lnSpcReduction="20000"/>
          </a:bodyPr>
          <a:lstStyle/>
          <a:p>
            <a:r>
              <a:rPr lang="en-AU" dirty="0"/>
              <a:t>FP and MP is designed to stabilize the economy, reducing the size of business cycles.</a:t>
            </a:r>
          </a:p>
          <a:p>
            <a:r>
              <a:rPr lang="en-AU" dirty="0"/>
              <a:t>FP can work together and </a:t>
            </a:r>
            <a:r>
              <a:rPr lang="en-AU" dirty="0">
                <a:solidFill>
                  <a:srgbClr val="00B0F0"/>
                </a:solidFill>
              </a:rPr>
              <a:t>move in the same direction</a:t>
            </a:r>
            <a:r>
              <a:rPr lang="en-AU" dirty="0"/>
              <a:t> (</a:t>
            </a:r>
            <a:r>
              <a:rPr lang="en-AU" dirty="0" err="1"/>
              <a:t>eg</a:t>
            </a:r>
            <a:r>
              <a:rPr lang="en-AU" dirty="0"/>
              <a:t>. Both increase AD) OR work in </a:t>
            </a:r>
            <a:r>
              <a:rPr lang="en-AU" dirty="0">
                <a:solidFill>
                  <a:srgbClr val="00B0F0"/>
                </a:solidFill>
              </a:rPr>
              <a:t>opposing directions </a:t>
            </a:r>
            <a:r>
              <a:rPr lang="en-AU" dirty="0"/>
              <a:t>(</a:t>
            </a:r>
            <a:r>
              <a:rPr lang="en-AU" dirty="0" err="1"/>
              <a:t>eg</a:t>
            </a:r>
            <a:r>
              <a:rPr lang="en-AU" dirty="0"/>
              <a:t>. FP increases and MP decreases AD).</a:t>
            </a:r>
          </a:p>
        </p:txBody>
      </p:sp>
      <p:pic>
        <p:nvPicPr>
          <p:cNvPr id="4" name="Picture 3"/>
          <p:cNvPicPr>
            <a:picLocks noChangeAspect="1"/>
          </p:cNvPicPr>
          <p:nvPr/>
        </p:nvPicPr>
        <p:blipFill>
          <a:blip r:embed="rId2"/>
          <a:stretch>
            <a:fillRect/>
          </a:stretch>
        </p:blipFill>
        <p:spPr>
          <a:xfrm>
            <a:off x="9181510" y="1251284"/>
            <a:ext cx="2593822" cy="2094271"/>
          </a:xfrm>
          <a:prstGeom prst="rect">
            <a:avLst/>
          </a:prstGeom>
        </p:spPr>
      </p:pic>
      <p:pic>
        <p:nvPicPr>
          <p:cNvPr id="5" name="Picture 4"/>
          <p:cNvPicPr>
            <a:picLocks noChangeAspect="1"/>
          </p:cNvPicPr>
          <p:nvPr/>
        </p:nvPicPr>
        <p:blipFill>
          <a:blip r:embed="rId3"/>
          <a:stretch>
            <a:fillRect/>
          </a:stretch>
        </p:blipFill>
        <p:spPr>
          <a:xfrm>
            <a:off x="6532727" y="1251284"/>
            <a:ext cx="2574607" cy="2119888"/>
          </a:xfrm>
          <a:prstGeom prst="rect">
            <a:avLst/>
          </a:prstGeom>
        </p:spPr>
      </p:pic>
      <p:sp>
        <p:nvSpPr>
          <p:cNvPr id="6" name="Right Arrow 5"/>
          <p:cNvSpPr/>
          <p:nvPr/>
        </p:nvSpPr>
        <p:spPr>
          <a:xfrm>
            <a:off x="9181511" y="2094271"/>
            <a:ext cx="208296" cy="373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4"/>
          <a:stretch>
            <a:fillRect/>
          </a:stretch>
        </p:blipFill>
        <p:spPr>
          <a:xfrm>
            <a:off x="4792491" y="3655436"/>
            <a:ext cx="3764739" cy="2913758"/>
          </a:xfrm>
          <a:prstGeom prst="rect">
            <a:avLst/>
          </a:prstGeom>
        </p:spPr>
      </p:pic>
      <p:pic>
        <p:nvPicPr>
          <p:cNvPr id="8" name="Picture 7"/>
          <p:cNvPicPr>
            <a:picLocks noChangeAspect="1"/>
          </p:cNvPicPr>
          <p:nvPr/>
        </p:nvPicPr>
        <p:blipFill>
          <a:blip r:embed="rId5"/>
          <a:stretch>
            <a:fillRect/>
          </a:stretch>
        </p:blipFill>
        <p:spPr>
          <a:xfrm>
            <a:off x="8099009" y="3721181"/>
            <a:ext cx="3676323" cy="2979503"/>
          </a:xfrm>
          <a:prstGeom prst="rect">
            <a:avLst/>
          </a:prstGeom>
        </p:spPr>
      </p:pic>
      <p:pic>
        <p:nvPicPr>
          <p:cNvPr id="9" name="Picture 8"/>
          <p:cNvPicPr>
            <a:picLocks noChangeAspect="1"/>
          </p:cNvPicPr>
          <p:nvPr/>
        </p:nvPicPr>
        <p:blipFill>
          <a:blip r:embed="rId6"/>
          <a:stretch>
            <a:fillRect/>
          </a:stretch>
        </p:blipFill>
        <p:spPr>
          <a:xfrm>
            <a:off x="-1" y="3591198"/>
            <a:ext cx="4711483" cy="2750608"/>
          </a:xfrm>
          <a:prstGeom prst="rect">
            <a:avLst/>
          </a:prstGeom>
        </p:spPr>
      </p:pic>
    </p:spTree>
    <p:extLst>
      <p:ext uri="{BB962C8B-B14F-4D97-AF65-F5344CB8AC3E}">
        <p14:creationId xmlns:p14="http://schemas.microsoft.com/office/powerpoint/2010/main" val="312061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5.2 The Phillips Curve</a:t>
            </a:r>
          </a:p>
        </p:txBody>
      </p:sp>
      <p:sp>
        <p:nvSpPr>
          <p:cNvPr id="4" name="Text Placeholder 3"/>
          <p:cNvSpPr>
            <a:spLocks noGrp="1"/>
          </p:cNvSpPr>
          <p:nvPr>
            <p:ph type="body" idx="1"/>
          </p:nvPr>
        </p:nvSpPr>
        <p:spPr/>
        <p:txBody>
          <a:bodyPr/>
          <a:lstStyle/>
          <a:p>
            <a:endParaRPr lang="en-AU"/>
          </a:p>
        </p:txBody>
      </p:sp>
    </p:spTree>
    <p:extLst>
      <p:ext uri="{BB962C8B-B14F-4D97-AF65-F5344CB8AC3E}">
        <p14:creationId xmlns:p14="http://schemas.microsoft.com/office/powerpoint/2010/main" val="122531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8" y="159109"/>
            <a:ext cx="5877232" cy="833950"/>
          </a:xfrm>
        </p:spPr>
        <p:txBody>
          <a:bodyPr>
            <a:normAutofit fontScale="90000"/>
          </a:bodyPr>
          <a:lstStyle/>
          <a:p>
            <a:r>
              <a:rPr lang="en-US" dirty="0"/>
              <a:t>The Phillips Curve - Introduction</a:t>
            </a:r>
          </a:p>
        </p:txBody>
      </p:sp>
      <p:sp>
        <p:nvSpPr>
          <p:cNvPr id="3" name="Content Placeholder 2"/>
          <p:cNvSpPr>
            <a:spLocks noGrp="1"/>
          </p:cNvSpPr>
          <p:nvPr>
            <p:ph idx="1"/>
          </p:nvPr>
        </p:nvSpPr>
        <p:spPr>
          <a:xfrm>
            <a:off x="218768" y="1111044"/>
            <a:ext cx="5877232" cy="2310581"/>
          </a:xfrm>
          <a:solidFill>
            <a:schemeClr val="accent1">
              <a:lumMod val="20000"/>
              <a:lumOff val="80000"/>
            </a:schemeClr>
          </a:solidFill>
        </p:spPr>
        <p:txBody>
          <a:bodyPr>
            <a:noAutofit/>
          </a:bodyPr>
          <a:lstStyle/>
          <a:p>
            <a:pPr marL="0" indent="0">
              <a:lnSpc>
                <a:spcPct val="100000"/>
              </a:lnSpc>
              <a:buNone/>
            </a:pPr>
            <a:r>
              <a:rPr lang="en-US" sz="2000" b="1" dirty="0"/>
              <a:t>The AD/AS Graph</a:t>
            </a:r>
          </a:p>
          <a:p>
            <a:pPr>
              <a:lnSpc>
                <a:spcPct val="100000"/>
              </a:lnSpc>
            </a:pPr>
            <a:r>
              <a:rPr lang="en-US" sz="2000" dirty="0"/>
              <a:t>The AD/AS graph represents the big three economic indicators</a:t>
            </a:r>
          </a:p>
          <a:p>
            <a:pPr marL="971550" lvl="1" indent="-514350">
              <a:lnSpc>
                <a:spcPct val="100000"/>
              </a:lnSpc>
              <a:buFont typeface="+mj-lt"/>
              <a:buAutoNum type="arabicPeriod"/>
            </a:pPr>
            <a:r>
              <a:rPr lang="en-US" sz="2000" dirty="0"/>
              <a:t>Output (Real GDP, Real Income, Y) </a:t>
            </a:r>
          </a:p>
          <a:p>
            <a:pPr marL="971550" lvl="1" indent="-514350">
              <a:lnSpc>
                <a:spcPct val="100000"/>
              </a:lnSpc>
              <a:buFont typeface="+mj-lt"/>
              <a:buAutoNum type="arabicPeriod"/>
            </a:pPr>
            <a:r>
              <a:rPr lang="en-US" sz="2000" dirty="0"/>
              <a:t>Unemployment</a:t>
            </a:r>
          </a:p>
          <a:p>
            <a:pPr marL="971550" lvl="1" indent="-514350">
              <a:lnSpc>
                <a:spcPct val="100000"/>
              </a:lnSpc>
              <a:buFont typeface="+mj-lt"/>
              <a:buAutoNum type="arabicPeriod"/>
            </a:pPr>
            <a:r>
              <a:rPr lang="en-US" sz="2000" dirty="0"/>
              <a:t>Price Level</a:t>
            </a:r>
          </a:p>
        </p:txBody>
      </p:sp>
      <p:sp>
        <p:nvSpPr>
          <p:cNvPr id="7" name="TextBox 6"/>
          <p:cNvSpPr txBox="1"/>
          <p:nvPr/>
        </p:nvSpPr>
        <p:spPr>
          <a:xfrm>
            <a:off x="2277193" y="3701335"/>
            <a:ext cx="3924641" cy="2246769"/>
          </a:xfrm>
          <a:prstGeom prst="rect">
            <a:avLst/>
          </a:prstGeom>
          <a:solidFill>
            <a:schemeClr val="bg2"/>
          </a:solidFill>
        </p:spPr>
        <p:txBody>
          <a:bodyPr wrap="square" rtlCol="0">
            <a:spAutoFit/>
          </a:bodyPr>
          <a:lstStyle/>
          <a:p>
            <a:r>
              <a:rPr lang="en-AU" sz="2000" b="1" u="sng" dirty="0"/>
              <a:t>The Phillips Curve</a:t>
            </a:r>
          </a:p>
          <a:p>
            <a:r>
              <a:rPr lang="en-AU" sz="2000" dirty="0"/>
              <a:t>The </a:t>
            </a:r>
            <a:r>
              <a:rPr lang="en-AU" sz="2000" dirty="0">
                <a:solidFill>
                  <a:srgbClr val="00B0F0"/>
                </a:solidFill>
              </a:rPr>
              <a:t>Phillips Curve</a:t>
            </a:r>
            <a:r>
              <a:rPr lang="en-AU" sz="2000" dirty="0"/>
              <a:t>, named after economist A.W. Phillips shows the </a:t>
            </a:r>
            <a:r>
              <a:rPr lang="en-AU" sz="2000" dirty="0">
                <a:solidFill>
                  <a:srgbClr val="00B0F0"/>
                </a:solidFill>
              </a:rPr>
              <a:t>relationship</a:t>
            </a:r>
            <a:r>
              <a:rPr lang="en-AU" sz="2000" dirty="0"/>
              <a:t> that exists between </a:t>
            </a:r>
            <a:r>
              <a:rPr lang="en-AU" sz="2000" dirty="0">
                <a:solidFill>
                  <a:srgbClr val="00B0F0"/>
                </a:solidFill>
              </a:rPr>
              <a:t>Unemployment and Price Level</a:t>
            </a:r>
            <a:r>
              <a:rPr lang="en-AU" sz="2000" dirty="0"/>
              <a:t>. We can think of this as a complement to the AD/AS graph.</a:t>
            </a:r>
          </a:p>
        </p:txBody>
      </p:sp>
      <p:pic>
        <p:nvPicPr>
          <p:cNvPr id="8" name="Picture 7"/>
          <p:cNvPicPr>
            <a:picLocks noChangeAspect="1"/>
          </p:cNvPicPr>
          <p:nvPr/>
        </p:nvPicPr>
        <p:blipFill>
          <a:blip r:embed="rId2"/>
          <a:stretch>
            <a:fillRect/>
          </a:stretch>
        </p:blipFill>
        <p:spPr>
          <a:xfrm>
            <a:off x="208936" y="3701337"/>
            <a:ext cx="1962424" cy="2876951"/>
          </a:xfrm>
          <a:prstGeom prst="rect">
            <a:avLst/>
          </a:prstGeom>
        </p:spPr>
      </p:pic>
      <p:pic>
        <p:nvPicPr>
          <p:cNvPr id="9" name="Picture 8"/>
          <p:cNvPicPr>
            <a:picLocks noChangeAspect="1"/>
          </p:cNvPicPr>
          <p:nvPr/>
        </p:nvPicPr>
        <p:blipFill>
          <a:blip r:embed="rId3"/>
          <a:stretch>
            <a:fillRect/>
          </a:stretch>
        </p:blipFill>
        <p:spPr>
          <a:xfrm>
            <a:off x="8004681" y="162731"/>
            <a:ext cx="2460119" cy="2406639"/>
          </a:xfrm>
          <a:prstGeom prst="rect">
            <a:avLst/>
          </a:prstGeom>
        </p:spPr>
      </p:pic>
      <p:sp>
        <p:nvSpPr>
          <p:cNvPr id="11" name="Right Arrow 10"/>
          <p:cNvSpPr/>
          <p:nvPr/>
        </p:nvSpPr>
        <p:spPr>
          <a:xfrm rot="20176859">
            <a:off x="5782380" y="1223640"/>
            <a:ext cx="2332257" cy="701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Arrow 11"/>
          <p:cNvSpPr/>
          <p:nvPr/>
        </p:nvSpPr>
        <p:spPr>
          <a:xfrm>
            <a:off x="6005689" y="4824188"/>
            <a:ext cx="1039389" cy="701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p:nvPicPr>
        <p:blipFill>
          <a:blip r:embed="rId4"/>
          <a:stretch>
            <a:fillRect/>
          </a:stretch>
        </p:blipFill>
        <p:spPr>
          <a:xfrm>
            <a:off x="7045079" y="2780731"/>
            <a:ext cx="4439270" cy="4077269"/>
          </a:xfrm>
          <a:prstGeom prst="rect">
            <a:avLst/>
          </a:prstGeom>
        </p:spPr>
      </p:pic>
      <p:sp>
        <p:nvSpPr>
          <p:cNvPr id="16" name="TextBox 15"/>
          <p:cNvSpPr txBox="1"/>
          <p:nvPr/>
        </p:nvSpPr>
        <p:spPr>
          <a:xfrm>
            <a:off x="9723120" y="2702560"/>
            <a:ext cx="2275840" cy="1077218"/>
          </a:xfrm>
          <a:prstGeom prst="rect">
            <a:avLst/>
          </a:prstGeom>
          <a:solidFill>
            <a:srgbClr val="FFFF00"/>
          </a:solidFill>
        </p:spPr>
        <p:txBody>
          <a:bodyPr wrap="square" rtlCol="0">
            <a:spAutoFit/>
          </a:bodyPr>
          <a:lstStyle/>
          <a:p>
            <a:r>
              <a:rPr lang="en-AU" sz="1600" dirty="0">
                <a:solidFill>
                  <a:srgbClr val="FF0000"/>
                </a:solidFill>
              </a:rPr>
              <a:t>Summary</a:t>
            </a:r>
          </a:p>
          <a:p>
            <a:r>
              <a:rPr lang="en-AU" sz="1600" dirty="0">
                <a:solidFill>
                  <a:srgbClr val="FF0000"/>
                </a:solidFill>
              </a:rPr>
              <a:t>The Phillips Curve Shows the </a:t>
            </a:r>
            <a:r>
              <a:rPr lang="en-AU" sz="1600" dirty="0" err="1">
                <a:solidFill>
                  <a:srgbClr val="FF0000"/>
                </a:solidFill>
              </a:rPr>
              <a:t>r’ship</a:t>
            </a:r>
            <a:r>
              <a:rPr lang="en-AU" sz="1600" dirty="0">
                <a:solidFill>
                  <a:srgbClr val="FF0000"/>
                </a:solidFill>
              </a:rPr>
              <a:t> between price level and unemployment</a:t>
            </a:r>
          </a:p>
        </p:txBody>
      </p:sp>
    </p:spTree>
    <p:extLst>
      <p:ext uri="{BB962C8B-B14F-4D97-AF65-F5344CB8AC3E}">
        <p14:creationId xmlns:p14="http://schemas.microsoft.com/office/powerpoint/2010/main" val="379218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9" y="242417"/>
            <a:ext cx="4009263" cy="833950"/>
          </a:xfrm>
        </p:spPr>
        <p:txBody>
          <a:bodyPr>
            <a:normAutofit fontScale="90000"/>
          </a:bodyPr>
          <a:lstStyle/>
          <a:p>
            <a:r>
              <a:rPr lang="en-US" dirty="0"/>
              <a:t>The Phillips Curve and Output Gaps</a:t>
            </a:r>
          </a:p>
        </p:txBody>
      </p:sp>
      <p:pic>
        <p:nvPicPr>
          <p:cNvPr id="4" name="Picture 3"/>
          <p:cNvPicPr>
            <a:picLocks noChangeAspect="1"/>
          </p:cNvPicPr>
          <p:nvPr/>
        </p:nvPicPr>
        <p:blipFill>
          <a:blip r:embed="rId2"/>
          <a:stretch>
            <a:fillRect/>
          </a:stretch>
        </p:blipFill>
        <p:spPr>
          <a:xfrm>
            <a:off x="4328333" y="242417"/>
            <a:ext cx="4223167" cy="3529297"/>
          </a:xfrm>
          <a:prstGeom prst="rect">
            <a:avLst/>
          </a:prstGeom>
        </p:spPr>
      </p:pic>
      <p:pic>
        <p:nvPicPr>
          <p:cNvPr id="11" name="Picture 10"/>
          <p:cNvPicPr>
            <a:picLocks noChangeAspect="1"/>
          </p:cNvPicPr>
          <p:nvPr/>
        </p:nvPicPr>
        <p:blipFill>
          <a:blip r:embed="rId3"/>
          <a:stretch>
            <a:fillRect/>
          </a:stretch>
        </p:blipFill>
        <p:spPr>
          <a:xfrm>
            <a:off x="6175881" y="4649240"/>
            <a:ext cx="2150349" cy="2103603"/>
          </a:xfrm>
          <a:prstGeom prst="rect">
            <a:avLst/>
          </a:prstGeom>
        </p:spPr>
      </p:pic>
      <p:sp>
        <p:nvSpPr>
          <p:cNvPr id="12" name="Oval 11"/>
          <p:cNvSpPr/>
          <p:nvPr/>
        </p:nvSpPr>
        <p:spPr>
          <a:xfrm>
            <a:off x="6892413" y="2056225"/>
            <a:ext cx="68826" cy="773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29494" y="4483455"/>
            <a:ext cx="1788242" cy="707886"/>
          </a:xfrm>
          <a:prstGeom prst="rect">
            <a:avLst/>
          </a:prstGeom>
          <a:solidFill>
            <a:schemeClr val="accent1">
              <a:lumMod val="40000"/>
              <a:lumOff val="60000"/>
            </a:schemeClr>
          </a:solidFill>
        </p:spPr>
        <p:txBody>
          <a:bodyPr wrap="square">
            <a:spAutoFit/>
          </a:bodyPr>
          <a:lstStyle/>
          <a:p>
            <a:r>
              <a:rPr lang="en-US" sz="2000" dirty="0">
                <a:solidFill>
                  <a:schemeClr val="accent1">
                    <a:lumMod val="50000"/>
                  </a:schemeClr>
                </a:solidFill>
              </a:rPr>
              <a:t>Natural Rate of Inflation = NRU</a:t>
            </a:r>
          </a:p>
        </p:txBody>
      </p:sp>
      <p:sp>
        <p:nvSpPr>
          <p:cNvPr id="16" name="Freeform 15"/>
          <p:cNvSpPr/>
          <p:nvPr/>
        </p:nvSpPr>
        <p:spPr>
          <a:xfrm>
            <a:off x="5850194" y="2160337"/>
            <a:ext cx="1071900" cy="2263778"/>
          </a:xfrm>
          <a:custGeom>
            <a:avLst/>
            <a:gdLst>
              <a:gd name="connsiteX0" fmla="*/ 0 w 1071900"/>
              <a:gd name="connsiteY0" fmla="*/ 2460824 h 2460824"/>
              <a:gd name="connsiteX1" fmla="*/ 29496 w 1071900"/>
              <a:gd name="connsiteY1" fmla="*/ 2352669 h 2460824"/>
              <a:gd name="connsiteX2" fmla="*/ 49161 w 1071900"/>
              <a:gd name="connsiteY2" fmla="*/ 2175689 h 2460824"/>
              <a:gd name="connsiteX3" fmla="*/ 58993 w 1071900"/>
              <a:gd name="connsiteY3" fmla="*/ 2146192 h 2460824"/>
              <a:gd name="connsiteX4" fmla="*/ 49161 w 1071900"/>
              <a:gd name="connsiteY4" fmla="*/ 1979044 h 2460824"/>
              <a:gd name="connsiteX5" fmla="*/ 29496 w 1071900"/>
              <a:gd name="connsiteY5" fmla="*/ 1949547 h 2460824"/>
              <a:gd name="connsiteX6" fmla="*/ 49161 w 1071900"/>
              <a:gd name="connsiteY6" fmla="*/ 1802063 h 2460824"/>
              <a:gd name="connsiteX7" fmla="*/ 58993 w 1071900"/>
              <a:gd name="connsiteY7" fmla="*/ 1703740 h 2460824"/>
              <a:gd name="connsiteX8" fmla="*/ 78658 w 1071900"/>
              <a:gd name="connsiteY8" fmla="*/ 1644747 h 2460824"/>
              <a:gd name="connsiteX9" fmla="*/ 88490 w 1071900"/>
              <a:gd name="connsiteY9" fmla="*/ 1585753 h 2460824"/>
              <a:gd name="connsiteX10" fmla="*/ 108154 w 1071900"/>
              <a:gd name="connsiteY10" fmla="*/ 1526760 h 2460824"/>
              <a:gd name="connsiteX11" fmla="*/ 127819 w 1071900"/>
              <a:gd name="connsiteY11" fmla="*/ 1448102 h 2460824"/>
              <a:gd name="connsiteX12" fmla="*/ 167148 w 1071900"/>
              <a:gd name="connsiteY12" fmla="*/ 1389108 h 2460824"/>
              <a:gd name="connsiteX13" fmla="*/ 196645 w 1071900"/>
              <a:gd name="connsiteY13" fmla="*/ 1320282 h 2460824"/>
              <a:gd name="connsiteX14" fmla="*/ 206477 w 1071900"/>
              <a:gd name="connsiteY14" fmla="*/ 1290786 h 2460824"/>
              <a:gd name="connsiteX15" fmla="*/ 226141 w 1071900"/>
              <a:gd name="connsiteY15" fmla="*/ 1251457 h 2460824"/>
              <a:gd name="connsiteX16" fmla="*/ 245806 w 1071900"/>
              <a:gd name="connsiteY16" fmla="*/ 1192463 h 2460824"/>
              <a:gd name="connsiteX17" fmla="*/ 265471 w 1071900"/>
              <a:gd name="connsiteY17" fmla="*/ 1153134 h 2460824"/>
              <a:gd name="connsiteX18" fmla="*/ 285135 w 1071900"/>
              <a:gd name="connsiteY18" fmla="*/ 1103973 h 2460824"/>
              <a:gd name="connsiteX19" fmla="*/ 314632 w 1071900"/>
              <a:gd name="connsiteY19" fmla="*/ 1074476 h 2460824"/>
              <a:gd name="connsiteX20" fmla="*/ 344129 w 1071900"/>
              <a:gd name="connsiteY20" fmla="*/ 1015482 h 2460824"/>
              <a:gd name="connsiteX21" fmla="*/ 393290 w 1071900"/>
              <a:gd name="connsiteY21" fmla="*/ 936824 h 2460824"/>
              <a:gd name="connsiteX22" fmla="*/ 432619 w 1071900"/>
              <a:gd name="connsiteY22" fmla="*/ 858166 h 2460824"/>
              <a:gd name="connsiteX23" fmla="*/ 491612 w 1071900"/>
              <a:gd name="connsiteY23" fmla="*/ 809005 h 2460824"/>
              <a:gd name="connsiteX24" fmla="*/ 511277 w 1071900"/>
              <a:gd name="connsiteY24" fmla="*/ 769676 h 2460824"/>
              <a:gd name="connsiteX25" fmla="*/ 540774 w 1071900"/>
              <a:gd name="connsiteY25" fmla="*/ 750011 h 2460824"/>
              <a:gd name="connsiteX26" fmla="*/ 570271 w 1071900"/>
              <a:gd name="connsiteY26" fmla="*/ 710682 h 2460824"/>
              <a:gd name="connsiteX27" fmla="*/ 609600 w 1071900"/>
              <a:gd name="connsiteY27" fmla="*/ 651689 h 2460824"/>
              <a:gd name="connsiteX28" fmla="*/ 668593 w 1071900"/>
              <a:gd name="connsiteY28" fmla="*/ 592695 h 2460824"/>
              <a:gd name="connsiteX29" fmla="*/ 707922 w 1071900"/>
              <a:gd name="connsiteY29" fmla="*/ 533702 h 2460824"/>
              <a:gd name="connsiteX30" fmla="*/ 727587 w 1071900"/>
              <a:gd name="connsiteY30" fmla="*/ 504205 h 2460824"/>
              <a:gd name="connsiteX31" fmla="*/ 786580 w 1071900"/>
              <a:gd name="connsiteY31" fmla="*/ 445211 h 2460824"/>
              <a:gd name="connsiteX32" fmla="*/ 816077 w 1071900"/>
              <a:gd name="connsiteY32" fmla="*/ 425547 h 2460824"/>
              <a:gd name="connsiteX33" fmla="*/ 875071 w 1071900"/>
              <a:gd name="connsiteY33" fmla="*/ 356721 h 2460824"/>
              <a:gd name="connsiteX34" fmla="*/ 904567 w 1071900"/>
              <a:gd name="connsiteY34" fmla="*/ 327224 h 2460824"/>
              <a:gd name="connsiteX35" fmla="*/ 924232 w 1071900"/>
              <a:gd name="connsiteY35" fmla="*/ 287895 h 2460824"/>
              <a:gd name="connsiteX36" fmla="*/ 953729 w 1071900"/>
              <a:gd name="connsiteY36" fmla="*/ 258398 h 2460824"/>
              <a:gd name="connsiteX37" fmla="*/ 993058 w 1071900"/>
              <a:gd name="connsiteY37" fmla="*/ 199405 h 2460824"/>
              <a:gd name="connsiteX38" fmla="*/ 1002890 w 1071900"/>
              <a:gd name="connsiteY38" fmla="*/ 169908 h 2460824"/>
              <a:gd name="connsiteX39" fmla="*/ 1012722 w 1071900"/>
              <a:gd name="connsiteY39" fmla="*/ 130579 h 2460824"/>
              <a:gd name="connsiteX40" fmla="*/ 1032387 w 1071900"/>
              <a:gd name="connsiteY40" fmla="*/ 91250 h 2460824"/>
              <a:gd name="connsiteX41" fmla="*/ 1042219 w 1071900"/>
              <a:gd name="connsiteY41" fmla="*/ 2760 h 2460824"/>
              <a:gd name="connsiteX42" fmla="*/ 1032387 w 1071900"/>
              <a:gd name="connsiteY42" fmla="*/ 42089 h 2460824"/>
              <a:gd name="connsiteX43" fmla="*/ 1012722 w 1071900"/>
              <a:gd name="connsiteY43" fmla="*/ 110915 h 2460824"/>
              <a:gd name="connsiteX44" fmla="*/ 993058 w 1071900"/>
              <a:gd name="connsiteY44" fmla="*/ 140411 h 2460824"/>
              <a:gd name="connsiteX45" fmla="*/ 943896 w 1071900"/>
              <a:gd name="connsiteY45" fmla="*/ 209237 h 2460824"/>
              <a:gd name="connsiteX46" fmla="*/ 914400 w 1071900"/>
              <a:gd name="connsiteY46" fmla="*/ 268231 h 2460824"/>
              <a:gd name="connsiteX47" fmla="*/ 884903 w 1071900"/>
              <a:gd name="connsiteY47" fmla="*/ 297728 h 2460824"/>
              <a:gd name="connsiteX48" fmla="*/ 943896 w 1071900"/>
              <a:gd name="connsiteY48" fmla="*/ 238734 h 2460824"/>
              <a:gd name="connsiteX49" fmla="*/ 983225 w 1071900"/>
              <a:gd name="connsiteY49" fmla="*/ 179740 h 2460824"/>
              <a:gd name="connsiteX50" fmla="*/ 1022554 w 1071900"/>
              <a:gd name="connsiteY50" fmla="*/ 110915 h 2460824"/>
              <a:gd name="connsiteX51" fmla="*/ 1052051 w 1071900"/>
              <a:gd name="connsiteY51" fmla="*/ 101082 h 2460824"/>
              <a:gd name="connsiteX52" fmla="*/ 1061883 w 1071900"/>
              <a:gd name="connsiteY52" fmla="*/ 140411 h 2460824"/>
              <a:gd name="connsiteX53" fmla="*/ 1071716 w 1071900"/>
              <a:gd name="connsiteY53" fmla="*/ 445211 h 246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1900" h="2460824">
                <a:moveTo>
                  <a:pt x="0" y="2460824"/>
                </a:moveTo>
                <a:cubicBezTo>
                  <a:pt x="14608" y="2417001"/>
                  <a:pt x="23937" y="2397144"/>
                  <a:pt x="29496" y="2352669"/>
                </a:cubicBezTo>
                <a:cubicBezTo>
                  <a:pt x="37785" y="2286356"/>
                  <a:pt x="36541" y="2238790"/>
                  <a:pt x="49161" y="2175689"/>
                </a:cubicBezTo>
                <a:cubicBezTo>
                  <a:pt x="51194" y="2165526"/>
                  <a:pt x="55716" y="2156024"/>
                  <a:pt x="58993" y="2146192"/>
                </a:cubicBezTo>
                <a:cubicBezTo>
                  <a:pt x="55716" y="2090476"/>
                  <a:pt x="57440" y="2034239"/>
                  <a:pt x="49161" y="1979044"/>
                </a:cubicBezTo>
                <a:cubicBezTo>
                  <a:pt x="47408" y="1967358"/>
                  <a:pt x="30477" y="1961323"/>
                  <a:pt x="29496" y="1949547"/>
                </a:cubicBezTo>
                <a:cubicBezTo>
                  <a:pt x="26705" y="1916053"/>
                  <a:pt x="44409" y="1840079"/>
                  <a:pt x="49161" y="1802063"/>
                </a:cubicBezTo>
                <a:cubicBezTo>
                  <a:pt x="53246" y="1769380"/>
                  <a:pt x="52923" y="1736114"/>
                  <a:pt x="58993" y="1703740"/>
                </a:cubicBezTo>
                <a:cubicBezTo>
                  <a:pt x="62813" y="1683367"/>
                  <a:pt x="78658" y="1644747"/>
                  <a:pt x="78658" y="1644747"/>
                </a:cubicBezTo>
                <a:cubicBezTo>
                  <a:pt x="81935" y="1625082"/>
                  <a:pt x="83655" y="1605094"/>
                  <a:pt x="88490" y="1585753"/>
                </a:cubicBezTo>
                <a:cubicBezTo>
                  <a:pt x="93517" y="1565644"/>
                  <a:pt x="104089" y="1547085"/>
                  <a:pt x="108154" y="1526760"/>
                </a:cubicBezTo>
                <a:cubicBezTo>
                  <a:pt x="110878" y="1513142"/>
                  <a:pt x="118372" y="1465107"/>
                  <a:pt x="127819" y="1448102"/>
                </a:cubicBezTo>
                <a:cubicBezTo>
                  <a:pt x="139297" y="1427442"/>
                  <a:pt x="154038" y="1408773"/>
                  <a:pt x="167148" y="1389108"/>
                </a:cubicBezTo>
                <a:cubicBezTo>
                  <a:pt x="190204" y="1319936"/>
                  <a:pt x="160197" y="1405325"/>
                  <a:pt x="196645" y="1320282"/>
                </a:cubicBezTo>
                <a:cubicBezTo>
                  <a:pt x="200728" y="1310756"/>
                  <a:pt x="202395" y="1300312"/>
                  <a:pt x="206477" y="1290786"/>
                </a:cubicBezTo>
                <a:cubicBezTo>
                  <a:pt x="212251" y="1277314"/>
                  <a:pt x="220698" y="1265066"/>
                  <a:pt x="226141" y="1251457"/>
                </a:cubicBezTo>
                <a:cubicBezTo>
                  <a:pt x="233839" y="1232211"/>
                  <a:pt x="236536" y="1211003"/>
                  <a:pt x="245806" y="1192463"/>
                </a:cubicBezTo>
                <a:cubicBezTo>
                  <a:pt x="252361" y="1179353"/>
                  <a:pt x="259518" y="1166528"/>
                  <a:pt x="265471" y="1153134"/>
                </a:cubicBezTo>
                <a:cubicBezTo>
                  <a:pt x="272639" y="1137006"/>
                  <a:pt x="275781" y="1118940"/>
                  <a:pt x="285135" y="1103973"/>
                </a:cubicBezTo>
                <a:cubicBezTo>
                  <a:pt x="292505" y="1092182"/>
                  <a:pt x="304800" y="1084308"/>
                  <a:pt x="314632" y="1074476"/>
                </a:cubicBezTo>
                <a:cubicBezTo>
                  <a:pt x="339345" y="1000335"/>
                  <a:pt x="306009" y="1091723"/>
                  <a:pt x="344129" y="1015482"/>
                </a:cubicBezTo>
                <a:cubicBezTo>
                  <a:pt x="381372" y="940995"/>
                  <a:pt x="341532" y="988582"/>
                  <a:pt x="393290" y="936824"/>
                </a:cubicBezTo>
                <a:cubicBezTo>
                  <a:pt x="406400" y="910605"/>
                  <a:pt x="408228" y="874426"/>
                  <a:pt x="432619" y="858166"/>
                </a:cubicBezTo>
                <a:cubicBezTo>
                  <a:pt x="456141" y="842485"/>
                  <a:pt x="474405" y="833096"/>
                  <a:pt x="491612" y="809005"/>
                </a:cubicBezTo>
                <a:cubicBezTo>
                  <a:pt x="500131" y="797078"/>
                  <a:pt x="501894" y="780936"/>
                  <a:pt x="511277" y="769676"/>
                </a:cubicBezTo>
                <a:cubicBezTo>
                  <a:pt x="518842" y="760598"/>
                  <a:pt x="532418" y="758367"/>
                  <a:pt x="540774" y="750011"/>
                </a:cubicBezTo>
                <a:cubicBezTo>
                  <a:pt x="552361" y="738424"/>
                  <a:pt x="560874" y="724107"/>
                  <a:pt x="570271" y="710682"/>
                </a:cubicBezTo>
                <a:cubicBezTo>
                  <a:pt x="583824" y="691321"/>
                  <a:pt x="592889" y="668401"/>
                  <a:pt x="609600" y="651689"/>
                </a:cubicBezTo>
                <a:cubicBezTo>
                  <a:pt x="629264" y="632024"/>
                  <a:pt x="653167" y="615834"/>
                  <a:pt x="668593" y="592695"/>
                </a:cubicBezTo>
                <a:lnTo>
                  <a:pt x="707922" y="533702"/>
                </a:lnTo>
                <a:cubicBezTo>
                  <a:pt x="714477" y="523870"/>
                  <a:pt x="719231" y="512561"/>
                  <a:pt x="727587" y="504205"/>
                </a:cubicBezTo>
                <a:cubicBezTo>
                  <a:pt x="747251" y="484540"/>
                  <a:pt x="763441" y="460637"/>
                  <a:pt x="786580" y="445211"/>
                </a:cubicBezTo>
                <a:cubicBezTo>
                  <a:pt x="796412" y="438656"/>
                  <a:pt x="806999" y="433112"/>
                  <a:pt x="816077" y="425547"/>
                </a:cubicBezTo>
                <a:cubicBezTo>
                  <a:pt x="852670" y="395053"/>
                  <a:pt x="842524" y="394693"/>
                  <a:pt x="875071" y="356721"/>
                </a:cubicBezTo>
                <a:cubicBezTo>
                  <a:pt x="884120" y="346164"/>
                  <a:pt x="896485" y="338539"/>
                  <a:pt x="904567" y="327224"/>
                </a:cubicBezTo>
                <a:cubicBezTo>
                  <a:pt x="913086" y="315297"/>
                  <a:pt x="915713" y="299822"/>
                  <a:pt x="924232" y="287895"/>
                </a:cubicBezTo>
                <a:cubicBezTo>
                  <a:pt x="932314" y="276580"/>
                  <a:pt x="945192" y="269374"/>
                  <a:pt x="953729" y="258398"/>
                </a:cubicBezTo>
                <a:cubicBezTo>
                  <a:pt x="968239" y="239743"/>
                  <a:pt x="993058" y="199405"/>
                  <a:pt x="993058" y="199405"/>
                </a:cubicBezTo>
                <a:cubicBezTo>
                  <a:pt x="996335" y="189573"/>
                  <a:pt x="1000043" y="179873"/>
                  <a:pt x="1002890" y="169908"/>
                </a:cubicBezTo>
                <a:cubicBezTo>
                  <a:pt x="1006602" y="156915"/>
                  <a:pt x="1007977" y="143232"/>
                  <a:pt x="1012722" y="130579"/>
                </a:cubicBezTo>
                <a:cubicBezTo>
                  <a:pt x="1017868" y="116855"/>
                  <a:pt x="1025832" y="104360"/>
                  <a:pt x="1032387" y="91250"/>
                </a:cubicBezTo>
                <a:cubicBezTo>
                  <a:pt x="1035664" y="61753"/>
                  <a:pt x="1042219" y="32438"/>
                  <a:pt x="1042219" y="2760"/>
                </a:cubicBezTo>
                <a:cubicBezTo>
                  <a:pt x="1042219" y="-10753"/>
                  <a:pt x="1035943" y="29052"/>
                  <a:pt x="1032387" y="42089"/>
                </a:cubicBezTo>
                <a:cubicBezTo>
                  <a:pt x="1026109" y="65108"/>
                  <a:pt x="1021583" y="88761"/>
                  <a:pt x="1012722" y="110915"/>
                </a:cubicBezTo>
                <a:cubicBezTo>
                  <a:pt x="1008333" y="121886"/>
                  <a:pt x="999926" y="130795"/>
                  <a:pt x="993058" y="140411"/>
                </a:cubicBezTo>
                <a:cubicBezTo>
                  <a:pt x="932074" y="225788"/>
                  <a:pt x="990244" y="139716"/>
                  <a:pt x="943896" y="209237"/>
                </a:cubicBezTo>
                <a:cubicBezTo>
                  <a:pt x="934042" y="238799"/>
                  <a:pt x="935577" y="242818"/>
                  <a:pt x="914400" y="268231"/>
                </a:cubicBezTo>
                <a:cubicBezTo>
                  <a:pt x="905498" y="278913"/>
                  <a:pt x="876560" y="308852"/>
                  <a:pt x="884903" y="297728"/>
                </a:cubicBezTo>
                <a:cubicBezTo>
                  <a:pt x="921490" y="248945"/>
                  <a:pt x="900765" y="267488"/>
                  <a:pt x="943896" y="238734"/>
                </a:cubicBezTo>
                <a:cubicBezTo>
                  <a:pt x="964989" y="175460"/>
                  <a:pt x="937194" y="244184"/>
                  <a:pt x="983225" y="179740"/>
                </a:cubicBezTo>
                <a:cubicBezTo>
                  <a:pt x="992901" y="166194"/>
                  <a:pt x="1007074" y="123299"/>
                  <a:pt x="1022554" y="110915"/>
                </a:cubicBezTo>
                <a:cubicBezTo>
                  <a:pt x="1030647" y="104440"/>
                  <a:pt x="1042219" y="104360"/>
                  <a:pt x="1052051" y="101082"/>
                </a:cubicBezTo>
                <a:cubicBezTo>
                  <a:pt x="1055328" y="114192"/>
                  <a:pt x="1060660" y="126953"/>
                  <a:pt x="1061883" y="140411"/>
                </a:cubicBezTo>
                <a:cubicBezTo>
                  <a:pt x="1074080" y="274570"/>
                  <a:pt x="1071716" y="319863"/>
                  <a:pt x="1071716" y="44521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314698" y="1238865"/>
            <a:ext cx="3608373" cy="1477328"/>
          </a:xfrm>
          <a:prstGeom prst="rect">
            <a:avLst/>
          </a:prstGeom>
          <a:noFill/>
        </p:spPr>
        <p:txBody>
          <a:bodyPr wrap="square" rtlCol="0">
            <a:spAutoFit/>
          </a:bodyPr>
          <a:lstStyle/>
          <a:p>
            <a:r>
              <a:rPr lang="en-AU" dirty="0"/>
              <a:t>We can see that </a:t>
            </a:r>
            <a:r>
              <a:rPr lang="en-AU" dirty="0">
                <a:solidFill>
                  <a:srgbClr val="00B0F0"/>
                </a:solidFill>
              </a:rPr>
              <a:t>movements of the AD curve</a:t>
            </a:r>
            <a:r>
              <a:rPr lang="en-AU" dirty="0"/>
              <a:t>, which </a:t>
            </a:r>
            <a:r>
              <a:rPr lang="en-AU" dirty="0">
                <a:solidFill>
                  <a:srgbClr val="00B0F0"/>
                </a:solidFill>
              </a:rPr>
              <a:t>cause positive or negative output gaps </a:t>
            </a:r>
            <a:r>
              <a:rPr lang="en-AU" dirty="0"/>
              <a:t>will move us to </a:t>
            </a:r>
            <a:r>
              <a:rPr lang="en-AU" dirty="0">
                <a:solidFill>
                  <a:srgbClr val="00B0F0"/>
                </a:solidFill>
              </a:rPr>
              <a:t>different points </a:t>
            </a:r>
            <a:r>
              <a:rPr lang="en-AU" dirty="0"/>
              <a:t>along the same </a:t>
            </a:r>
            <a:r>
              <a:rPr lang="en-AU" dirty="0">
                <a:solidFill>
                  <a:srgbClr val="00B0F0"/>
                </a:solidFill>
              </a:rPr>
              <a:t>Short Run Phillips Curve</a:t>
            </a:r>
            <a:r>
              <a:rPr lang="en-AU" dirty="0"/>
              <a:t>. </a:t>
            </a:r>
          </a:p>
        </p:txBody>
      </p:sp>
      <p:sp>
        <p:nvSpPr>
          <p:cNvPr id="20" name="TextBox 19"/>
          <p:cNvSpPr txBox="1"/>
          <p:nvPr/>
        </p:nvSpPr>
        <p:spPr>
          <a:xfrm>
            <a:off x="4502020" y="5455084"/>
            <a:ext cx="1673861" cy="857226"/>
          </a:xfrm>
          <a:prstGeom prst="rect">
            <a:avLst/>
          </a:prstGeom>
          <a:solidFill>
            <a:srgbClr val="FFFF00"/>
          </a:solidFill>
        </p:spPr>
        <p:txBody>
          <a:bodyPr wrap="square" rtlCol="0">
            <a:spAutoFit/>
          </a:bodyPr>
          <a:lstStyle/>
          <a:p>
            <a:r>
              <a:rPr lang="en-AU" sz="1600" b="1" dirty="0"/>
              <a:t>Full Employment / Long Run Equilibrium</a:t>
            </a:r>
          </a:p>
        </p:txBody>
      </p:sp>
      <p:pic>
        <p:nvPicPr>
          <p:cNvPr id="23" name="Picture 22"/>
          <p:cNvPicPr>
            <a:picLocks noChangeAspect="1"/>
          </p:cNvPicPr>
          <p:nvPr/>
        </p:nvPicPr>
        <p:blipFill>
          <a:blip r:embed="rId4"/>
          <a:stretch>
            <a:fillRect/>
          </a:stretch>
        </p:blipFill>
        <p:spPr>
          <a:xfrm>
            <a:off x="7868943" y="210730"/>
            <a:ext cx="619211" cy="476316"/>
          </a:xfrm>
          <a:prstGeom prst="rect">
            <a:avLst/>
          </a:prstGeom>
        </p:spPr>
      </p:pic>
      <p:sp>
        <p:nvSpPr>
          <p:cNvPr id="24" name="TextBox 23"/>
          <p:cNvSpPr txBox="1"/>
          <p:nvPr/>
        </p:nvSpPr>
        <p:spPr>
          <a:xfrm>
            <a:off x="8087360" y="110779"/>
            <a:ext cx="3730459" cy="1077218"/>
          </a:xfrm>
          <a:prstGeom prst="rect">
            <a:avLst/>
          </a:prstGeom>
          <a:solidFill>
            <a:srgbClr val="FFFF00"/>
          </a:solidFill>
        </p:spPr>
        <p:txBody>
          <a:bodyPr wrap="square" rtlCol="0">
            <a:spAutoFit/>
          </a:bodyPr>
          <a:lstStyle/>
          <a:p>
            <a:r>
              <a:rPr lang="en-AU" sz="1600" dirty="0">
                <a:solidFill>
                  <a:srgbClr val="FF0000"/>
                </a:solidFill>
              </a:rPr>
              <a:t>Summary</a:t>
            </a:r>
          </a:p>
          <a:p>
            <a:r>
              <a:rPr lang="en-AU" sz="1600" dirty="0">
                <a:solidFill>
                  <a:srgbClr val="FF0000"/>
                </a:solidFill>
              </a:rPr>
              <a:t>-</a:t>
            </a:r>
            <a:r>
              <a:rPr lang="en-AU" sz="1600" dirty="0" err="1">
                <a:solidFill>
                  <a:srgbClr val="FF0000"/>
                </a:solidFill>
              </a:rPr>
              <a:t>ve</a:t>
            </a:r>
            <a:r>
              <a:rPr lang="en-AU" sz="1600" dirty="0">
                <a:solidFill>
                  <a:srgbClr val="FF0000"/>
                </a:solidFill>
              </a:rPr>
              <a:t> output gap – ↓ </a:t>
            </a:r>
            <a:r>
              <a:rPr lang="en-AU" sz="1600" dirty="0" err="1">
                <a:solidFill>
                  <a:srgbClr val="FF0000"/>
                </a:solidFill>
              </a:rPr>
              <a:t>Infl</a:t>
            </a:r>
            <a:r>
              <a:rPr lang="en-AU" sz="1600" dirty="0">
                <a:solidFill>
                  <a:srgbClr val="FF0000"/>
                </a:solidFill>
              </a:rPr>
              <a:t> ↑ UR</a:t>
            </a:r>
          </a:p>
          <a:p>
            <a:r>
              <a:rPr lang="en-AU" sz="1600" dirty="0">
                <a:solidFill>
                  <a:srgbClr val="FF0000"/>
                </a:solidFill>
              </a:rPr>
              <a:t>Long Run Equilibrium – Natural </a:t>
            </a:r>
            <a:r>
              <a:rPr lang="en-AU" sz="1600" dirty="0" err="1">
                <a:solidFill>
                  <a:srgbClr val="FF0000"/>
                </a:solidFill>
              </a:rPr>
              <a:t>Infl</a:t>
            </a:r>
            <a:r>
              <a:rPr lang="en-AU" sz="1600" dirty="0">
                <a:solidFill>
                  <a:srgbClr val="FF0000"/>
                </a:solidFill>
              </a:rPr>
              <a:t>, NRU</a:t>
            </a:r>
          </a:p>
          <a:p>
            <a:r>
              <a:rPr lang="en-AU" sz="1600" dirty="0">
                <a:solidFill>
                  <a:srgbClr val="FF0000"/>
                </a:solidFill>
              </a:rPr>
              <a:t>+</a:t>
            </a:r>
            <a:r>
              <a:rPr lang="en-AU" sz="1600" dirty="0" err="1">
                <a:solidFill>
                  <a:srgbClr val="FF0000"/>
                </a:solidFill>
              </a:rPr>
              <a:t>ve</a:t>
            </a:r>
            <a:r>
              <a:rPr lang="en-AU" sz="1600" dirty="0">
                <a:solidFill>
                  <a:srgbClr val="FF0000"/>
                </a:solidFill>
              </a:rPr>
              <a:t> output gap – ↑</a:t>
            </a:r>
            <a:r>
              <a:rPr lang="en-AU" sz="1600" dirty="0" err="1">
                <a:solidFill>
                  <a:srgbClr val="FF0000"/>
                </a:solidFill>
              </a:rPr>
              <a:t>Infl↓UR</a:t>
            </a:r>
            <a:endParaRPr lang="en-AU" sz="1600" dirty="0">
              <a:solidFill>
                <a:srgbClr val="FF0000"/>
              </a:solidFill>
            </a:endParaRPr>
          </a:p>
        </p:txBody>
      </p:sp>
      <p:sp>
        <p:nvSpPr>
          <p:cNvPr id="22" name="TextBox 21"/>
          <p:cNvSpPr txBox="1"/>
          <p:nvPr/>
        </p:nvSpPr>
        <p:spPr>
          <a:xfrm>
            <a:off x="7748331" y="2562724"/>
            <a:ext cx="445168" cy="369332"/>
          </a:xfrm>
          <a:prstGeom prst="rect">
            <a:avLst/>
          </a:prstGeom>
          <a:noFill/>
        </p:spPr>
        <p:txBody>
          <a:bodyPr wrap="square" rtlCol="0">
            <a:spAutoFit/>
          </a:bodyPr>
          <a:lstStyle/>
          <a:p>
            <a:r>
              <a:rPr lang="en-AU" dirty="0"/>
              <a:t>PC</a:t>
            </a:r>
          </a:p>
        </p:txBody>
      </p:sp>
    </p:spTree>
    <p:extLst>
      <p:ext uri="{BB962C8B-B14F-4D97-AF65-F5344CB8AC3E}">
        <p14:creationId xmlns:p14="http://schemas.microsoft.com/office/powerpoint/2010/main" val="168506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9" y="242417"/>
            <a:ext cx="4009263" cy="833950"/>
          </a:xfrm>
        </p:spPr>
        <p:txBody>
          <a:bodyPr>
            <a:normAutofit fontScale="90000"/>
          </a:bodyPr>
          <a:lstStyle/>
          <a:p>
            <a:r>
              <a:rPr lang="en-US" dirty="0"/>
              <a:t>The Phillips Curve and Output Gaps</a:t>
            </a:r>
          </a:p>
        </p:txBody>
      </p:sp>
      <p:pic>
        <p:nvPicPr>
          <p:cNvPr id="4" name="Picture 3"/>
          <p:cNvPicPr>
            <a:picLocks noChangeAspect="1"/>
          </p:cNvPicPr>
          <p:nvPr/>
        </p:nvPicPr>
        <p:blipFill>
          <a:blip r:embed="rId2"/>
          <a:stretch>
            <a:fillRect/>
          </a:stretch>
        </p:blipFill>
        <p:spPr>
          <a:xfrm>
            <a:off x="4328333" y="242417"/>
            <a:ext cx="4223167" cy="3529297"/>
          </a:xfrm>
          <a:prstGeom prst="rect">
            <a:avLst/>
          </a:prstGeom>
        </p:spPr>
      </p:pic>
      <p:sp>
        <p:nvSpPr>
          <p:cNvPr id="8" name="Rectangle 7"/>
          <p:cNvSpPr/>
          <p:nvPr/>
        </p:nvSpPr>
        <p:spPr>
          <a:xfrm>
            <a:off x="314698" y="3587411"/>
            <a:ext cx="3038102" cy="707886"/>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2000" dirty="0">
                <a:solidFill>
                  <a:srgbClr val="FF0000"/>
                </a:solidFill>
              </a:rPr>
              <a:t>Low inflation </a:t>
            </a:r>
            <a:r>
              <a:rPr lang="en-US" sz="2000" dirty="0"/>
              <a:t>= </a:t>
            </a:r>
            <a:r>
              <a:rPr lang="en-US" sz="2000" dirty="0">
                <a:solidFill>
                  <a:srgbClr val="FF0000"/>
                </a:solidFill>
              </a:rPr>
              <a:t>higher unemployment</a:t>
            </a:r>
          </a:p>
        </p:txBody>
      </p:sp>
      <p:pic>
        <p:nvPicPr>
          <p:cNvPr id="3" name="Picture 2"/>
          <p:cNvPicPr>
            <a:picLocks noChangeAspect="1"/>
          </p:cNvPicPr>
          <p:nvPr/>
        </p:nvPicPr>
        <p:blipFill>
          <a:blip r:embed="rId3"/>
          <a:stretch>
            <a:fillRect/>
          </a:stretch>
        </p:blipFill>
        <p:spPr>
          <a:xfrm>
            <a:off x="564865" y="4295297"/>
            <a:ext cx="2353345" cy="2234277"/>
          </a:xfrm>
          <a:prstGeom prst="rect">
            <a:avLst/>
          </a:prstGeom>
        </p:spPr>
      </p:pic>
      <p:pic>
        <p:nvPicPr>
          <p:cNvPr id="11" name="Picture 10"/>
          <p:cNvPicPr>
            <a:picLocks noChangeAspect="1"/>
          </p:cNvPicPr>
          <p:nvPr/>
        </p:nvPicPr>
        <p:blipFill>
          <a:blip r:embed="rId4"/>
          <a:stretch>
            <a:fillRect/>
          </a:stretch>
        </p:blipFill>
        <p:spPr>
          <a:xfrm>
            <a:off x="6175881" y="4649240"/>
            <a:ext cx="2150349" cy="2103603"/>
          </a:xfrm>
          <a:prstGeom prst="rect">
            <a:avLst/>
          </a:prstGeom>
        </p:spPr>
      </p:pic>
      <p:sp>
        <p:nvSpPr>
          <p:cNvPr id="12" name="Oval 11"/>
          <p:cNvSpPr/>
          <p:nvPr/>
        </p:nvSpPr>
        <p:spPr>
          <a:xfrm>
            <a:off x="6892413" y="2056225"/>
            <a:ext cx="68826" cy="773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29494" y="4483455"/>
            <a:ext cx="1788242" cy="707886"/>
          </a:xfrm>
          <a:prstGeom prst="rect">
            <a:avLst/>
          </a:prstGeom>
          <a:solidFill>
            <a:schemeClr val="accent1">
              <a:lumMod val="40000"/>
              <a:lumOff val="60000"/>
            </a:schemeClr>
          </a:solidFill>
        </p:spPr>
        <p:txBody>
          <a:bodyPr wrap="square">
            <a:spAutoFit/>
          </a:bodyPr>
          <a:lstStyle/>
          <a:p>
            <a:r>
              <a:rPr lang="en-US" sz="2000" dirty="0">
                <a:solidFill>
                  <a:schemeClr val="accent1">
                    <a:lumMod val="50000"/>
                  </a:schemeClr>
                </a:solidFill>
              </a:rPr>
              <a:t>Natural Rate of Inflation = NRU</a:t>
            </a:r>
          </a:p>
        </p:txBody>
      </p:sp>
      <p:sp>
        <p:nvSpPr>
          <p:cNvPr id="15" name="Freeform 14"/>
          <p:cNvSpPr/>
          <p:nvPr/>
        </p:nvSpPr>
        <p:spPr>
          <a:xfrm>
            <a:off x="1533832" y="2517058"/>
            <a:ext cx="5911243" cy="1091381"/>
          </a:xfrm>
          <a:custGeom>
            <a:avLst/>
            <a:gdLst>
              <a:gd name="connsiteX0" fmla="*/ 0 w 5911243"/>
              <a:gd name="connsiteY0" fmla="*/ 1091381 h 1091381"/>
              <a:gd name="connsiteX1" fmla="*/ 108155 w 5911243"/>
              <a:gd name="connsiteY1" fmla="*/ 1002890 h 1091381"/>
              <a:gd name="connsiteX2" fmla="*/ 147484 w 5911243"/>
              <a:gd name="connsiteY2" fmla="*/ 963561 h 1091381"/>
              <a:gd name="connsiteX3" fmla="*/ 196645 w 5911243"/>
              <a:gd name="connsiteY3" fmla="*/ 943897 h 1091381"/>
              <a:gd name="connsiteX4" fmla="*/ 235974 w 5911243"/>
              <a:gd name="connsiteY4" fmla="*/ 914400 h 1091381"/>
              <a:gd name="connsiteX5" fmla="*/ 285136 w 5911243"/>
              <a:gd name="connsiteY5" fmla="*/ 904568 h 1091381"/>
              <a:gd name="connsiteX6" fmla="*/ 314633 w 5911243"/>
              <a:gd name="connsiteY6" fmla="*/ 894736 h 1091381"/>
              <a:gd name="connsiteX7" fmla="*/ 353962 w 5911243"/>
              <a:gd name="connsiteY7" fmla="*/ 884903 h 1091381"/>
              <a:gd name="connsiteX8" fmla="*/ 412955 w 5911243"/>
              <a:gd name="connsiteY8" fmla="*/ 855407 h 1091381"/>
              <a:gd name="connsiteX9" fmla="*/ 452284 w 5911243"/>
              <a:gd name="connsiteY9" fmla="*/ 845574 h 1091381"/>
              <a:gd name="connsiteX10" fmla="*/ 609600 w 5911243"/>
              <a:gd name="connsiteY10" fmla="*/ 816077 h 1091381"/>
              <a:gd name="connsiteX11" fmla="*/ 1120878 w 5911243"/>
              <a:gd name="connsiteY11" fmla="*/ 796413 h 1091381"/>
              <a:gd name="connsiteX12" fmla="*/ 1248697 w 5911243"/>
              <a:gd name="connsiteY12" fmla="*/ 786581 h 1091381"/>
              <a:gd name="connsiteX13" fmla="*/ 1317523 w 5911243"/>
              <a:gd name="connsiteY13" fmla="*/ 766916 h 1091381"/>
              <a:gd name="connsiteX14" fmla="*/ 1730478 w 5911243"/>
              <a:gd name="connsiteY14" fmla="*/ 747252 h 1091381"/>
              <a:gd name="connsiteX15" fmla="*/ 1799303 w 5911243"/>
              <a:gd name="connsiteY15" fmla="*/ 727587 h 1091381"/>
              <a:gd name="connsiteX16" fmla="*/ 1887794 w 5911243"/>
              <a:gd name="connsiteY16" fmla="*/ 698090 h 1091381"/>
              <a:gd name="connsiteX17" fmla="*/ 1976284 w 5911243"/>
              <a:gd name="connsiteY17" fmla="*/ 688258 h 1091381"/>
              <a:gd name="connsiteX18" fmla="*/ 2025445 w 5911243"/>
              <a:gd name="connsiteY18" fmla="*/ 678426 h 1091381"/>
              <a:gd name="connsiteX19" fmla="*/ 2104103 w 5911243"/>
              <a:gd name="connsiteY19" fmla="*/ 658761 h 1091381"/>
              <a:gd name="connsiteX20" fmla="*/ 2202426 w 5911243"/>
              <a:gd name="connsiteY20" fmla="*/ 648929 h 1091381"/>
              <a:gd name="connsiteX21" fmla="*/ 2231923 w 5911243"/>
              <a:gd name="connsiteY21" fmla="*/ 639097 h 1091381"/>
              <a:gd name="connsiteX22" fmla="*/ 2605549 w 5911243"/>
              <a:gd name="connsiteY22" fmla="*/ 619432 h 1091381"/>
              <a:gd name="connsiteX23" fmla="*/ 3126658 w 5911243"/>
              <a:gd name="connsiteY23" fmla="*/ 589936 h 1091381"/>
              <a:gd name="connsiteX24" fmla="*/ 3195484 w 5911243"/>
              <a:gd name="connsiteY24" fmla="*/ 580103 h 1091381"/>
              <a:gd name="connsiteX25" fmla="*/ 4345858 w 5911243"/>
              <a:gd name="connsiteY25" fmla="*/ 560439 h 1091381"/>
              <a:gd name="connsiteX26" fmla="*/ 4414684 w 5911243"/>
              <a:gd name="connsiteY26" fmla="*/ 540774 h 1091381"/>
              <a:gd name="connsiteX27" fmla="*/ 4483510 w 5911243"/>
              <a:gd name="connsiteY27" fmla="*/ 530942 h 1091381"/>
              <a:gd name="connsiteX28" fmla="*/ 4532671 w 5911243"/>
              <a:gd name="connsiteY28" fmla="*/ 521110 h 1091381"/>
              <a:gd name="connsiteX29" fmla="*/ 4689987 w 5911243"/>
              <a:gd name="connsiteY29" fmla="*/ 501445 h 1091381"/>
              <a:gd name="connsiteX30" fmla="*/ 4729316 w 5911243"/>
              <a:gd name="connsiteY30" fmla="*/ 491613 h 1091381"/>
              <a:gd name="connsiteX31" fmla="*/ 4758813 w 5911243"/>
              <a:gd name="connsiteY31" fmla="*/ 481781 h 1091381"/>
              <a:gd name="connsiteX32" fmla="*/ 4817807 w 5911243"/>
              <a:gd name="connsiteY32" fmla="*/ 471948 h 1091381"/>
              <a:gd name="connsiteX33" fmla="*/ 4866968 w 5911243"/>
              <a:gd name="connsiteY33" fmla="*/ 462116 h 1091381"/>
              <a:gd name="connsiteX34" fmla="*/ 4906297 w 5911243"/>
              <a:gd name="connsiteY34" fmla="*/ 452284 h 1091381"/>
              <a:gd name="connsiteX35" fmla="*/ 4935794 w 5911243"/>
              <a:gd name="connsiteY35" fmla="*/ 442452 h 1091381"/>
              <a:gd name="connsiteX36" fmla="*/ 4994787 w 5911243"/>
              <a:gd name="connsiteY36" fmla="*/ 432619 h 1091381"/>
              <a:gd name="connsiteX37" fmla="*/ 5024284 w 5911243"/>
              <a:gd name="connsiteY37" fmla="*/ 422787 h 1091381"/>
              <a:gd name="connsiteX38" fmla="*/ 5142271 w 5911243"/>
              <a:gd name="connsiteY38" fmla="*/ 403123 h 1091381"/>
              <a:gd name="connsiteX39" fmla="*/ 5171768 w 5911243"/>
              <a:gd name="connsiteY39" fmla="*/ 393290 h 1091381"/>
              <a:gd name="connsiteX40" fmla="*/ 5270091 w 5911243"/>
              <a:gd name="connsiteY40" fmla="*/ 383458 h 1091381"/>
              <a:gd name="connsiteX41" fmla="*/ 5299587 w 5911243"/>
              <a:gd name="connsiteY41" fmla="*/ 363794 h 1091381"/>
              <a:gd name="connsiteX42" fmla="*/ 5329084 w 5911243"/>
              <a:gd name="connsiteY42" fmla="*/ 353961 h 1091381"/>
              <a:gd name="connsiteX43" fmla="*/ 5388078 w 5911243"/>
              <a:gd name="connsiteY43" fmla="*/ 324465 h 1091381"/>
              <a:gd name="connsiteX44" fmla="*/ 5486400 w 5911243"/>
              <a:gd name="connsiteY44" fmla="*/ 275303 h 1091381"/>
              <a:gd name="connsiteX45" fmla="*/ 5555226 w 5911243"/>
              <a:gd name="connsiteY45" fmla="*/ 226142 h 1091381"/>
              <a:gd name="connsiteX46" fmla="*/ 5594555 w 5911243"/>
              <a:gd name="connsiteY46" fmla="*/ 216310 h 1091381"/>
              <a:gd name="connsiteX47" fmla="*/ 5624052 w 5911243"/>
              <a:gd name="connsiteY47" fmla="*/ 196645 h 1091381"/>
              <a:gd name="connsiteX48" fmla="*/ 5653549 w 5911243"/>
              <a:gd name="connsiteY48" fmla="*/ 186813 h 1091381"/>
              <a:gd name="connsiteX49" fmla="*/ 5692878 w 5911243"/>
              <a:gd name="connsiteY49" fmla="*/ 167148 h 1091381"/>
              <a:gd name="connsiteX50" fmla="*/ 5761703 w 5911243"/>
              <a:gd name="connsiteY50" fmla="*/ 117987 h 1091381"/>
              <a:gd name="connsiteX51" fmla="*/ 5791200 w 5911243"/>
              <a:gd name="connsiteY51" fmla="*/ 98323 h 1091381"/>
              <a:gd name="connsiteX52" fmla="*/ 5810865 w 5911243"/>
              <a:gd name="connsiteY52" fmla="*/ 68826 h 1091381"/>
              <a:gd name="connsiteX53" fmla="*/ 5869858 w 5911243"/>
              <a:gd name="connsiteY53" fmla="*/ 9832 h 1091381"/>
              <a:gd name="connsiteX54" fmla="*/ 5840362 w 5911243"/>
              <a:gd name="connsiteY54" fmla="*/ 0 h 1091381"/>
              <a:gd name="connsiteX55" fmla="*/ 5712542 w 5911243"/>
              <a:gd name="connsiteY55" fmla="*/ 19665 h 1091381"/>
              <a:gd name="connsiteX56" fmla="*/ 5663381 w 5911243"/>
              <a:gd name="connsiteY56" fmla="*/ 29497 h 1091381"/>
              <a:gd name="connsiteX57" fmla="*/ 5692878 w 5911243"/>
              <a:gd name="connsiteY57" fmla="*/ 19665 h 1091381"/>
              <a:gd name="connsiteX58" fmla="*/ 5761703 w 5911243"/>
              <a:gd name="connsiteY58" fmla="*/ 0 h 1091381"/>
              <a:gd name="connsiteX59" fmla="*/ 5879691 w 5911243"/>
              <a:gd name="connsiteY59" fmla="*/ 294968 h 1091381"/>
              <a:gd name="connsiteX60" fmla="*/ 5869858 w 5911243"/>
              <a:gd name="connsiteY60" fmla="*/ 304800 h 109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911243" h="1091381">
                <a:moveTo>
                  <a:pt x="0" y="1091381"/>
                </a:moveTo>
                <a:cubicBezTo>
                  <a:pt x="140986" y="926898"/>
                  <a:pt x="-10243" y="1081823"/>
                  <a:pt x="108155" y="1002890"/>
                </a:cubicBezTo>
                <a:cubicBezTo>
                  <a:pt x="123581" y="992606"/>
                  <a:pt x="132058" y="973845"/>
                  <a:pt x="147484" y="963561"/>
                </a:cubicBezTo>
                <a:cubicBezTo>
                  <a:pt x="162169" y="953771"/>
                  <a:pt x="181217" y="952468"/>
                  <a:pt x="196645" y="943897"/>
                </a:cubicBezTo>
                <a:cubicBezTo>
                  <a:pt x="210970" y="935939"/>
                  <a:pt x="220999" y="921055"/>
                  <a:pt x="235974" y="914400"/>
                </a:cubicBezTo>
                <a:cubicBezTo>
                  <a:pt x="251245" y="907613"/>
                  <a:pt x="268923" y="908621"/>
                  <a:pt x="285136" y="904568"/>
                </a:cubicBezTo>
                <a:cubicBezTo>
                  <a:pt x="295191" y="902054"/>
                  <a:pt x="304668" y="897583"/>
                  <a:pt x="314633" y="894736"/>
                </a:cubicBezTo>
                <a:cubicBezTo>
                  <a:pt x="327626" y="891024"/>
                  <a:pt x="340969" y="888615"/>
                  <a:pt x="353962" y="884903"/>
                </a:cubicBezTo>
                <a:cubicBezTo>
                  <a:pt x="436821" y="861228"/>
                  <a:pt x="326772" y="892343"/>
                  <a:pt x="412955" y="855407"/>
                </a:cubicBezTo>
                <a:cubicBezTo>
                  <a:pt x="425376" y="850084"/>
                  <a:pt x="439341" y="849457"/>
                  <a:pt x="452284" y="845574"/>
                </a:cubicBezTo>
                <a:cubicBezTo>
                  <a:pt x="557561" y="813991"/>
                  <a:pt x="466761" y="830362"/>
                  <a:pt x="609600" y="816077"/>
                </a:cubicBezTo>
                <a:cubicBezTo>
                  <a:pt x="792732" y="755035"/>
                  <a:pt x="609365" y="812913"/>
                  <a:pt x="1120878" y="796413"/>
                </a:cubicBezTo>
                <a:cubicBezTo>
                  <a:pt x="1163588" y="795035"/>
                  <a:pt x="1206091" y="789858"/>
                  <a:pt x="1248697" y="786581"/>
                </a:cubicBezTo>
                <a:cubicBezTo>
                  <a:pt x="1271639" y="780026"/>
                  <a:pt x="1293988" y="770839"/>
                  <a:pt x="1317523" y="766916"/>
                </a:cubicBezTo>
                <a:cubicBezTo>
                  <a:pt x="1408890" y="751688"/>
                  <a:pt x="1720915" y="747560"/>
                  <a:pt x="1730478" y="747252"/>
                </a:cubicBezTo>
                <a:cubicBezTo>
                  <a:pt x="1857900" y="704774"/>
                  <a:pt x="1638952" y="776925"/>
                  <a:pt x="1799303" y="727587"/>
                </a:cubicBezTo>
                <a:cubicBezTo>
                  <a:pt x="1829021" y="718443"/>
                  <a:pt x="1856892" y="701524"/>
                  <a:pt x="1887794" y="698090"/>
                </a:cubicBezTo>
                <a:cubicBezTo>
                  <a:pt x="1917291" y="694813"/>
                  <a:pt x="1946904" y="692455"/>
                  <a:pt x="1976284" y="688258"/>
                </a:cubicBezTo>
                <a:cubicBezTo>
                  <a:pt x="1992828" y="685895"/>
                  <a:pt x="2009161" y="682184"/>
                  <a:pt x="2025445" y="678426"/>
                </a:cubicBezTo>
                <a:cubicBezTo>
                  <a:pt x="2051779" y="672349"/>
                  <a:pt x="2077211" y="661450"/>
                  <a:pt x="2104103" y="658761"/>
                </a:cubicBezTo>
                <a:lnTo>
                  <a:pt x="2202426" y="648929"/>
                </a:lnTo>
                <a:cubicBezTo>
                  <a:pt x="2212258" y="645652"/>
                  <a:pt x="2221806" y="641345"/>
                  <a:pt x="2231923" y="639097"/>
                </a:cubicBezTo>
                <a:cubicBezTo>
                  <a:pt x="2347146" y="613492"/>
                  <a:pt x="2519796" y="622112"/>
                  <a:pt x="2605549" y="619432"/>
                </a:cubicBezTo>
                <a:cubicBezTo>
                  <a:pt x="2803152" y="540392"/>
                  <a:pt x="2616152" y="608500"/>
                  <a:pt x="3126658" y="589936"/>
                </a:cubicBezTo>
                <a:cubicBezTo>
                  <a:pt x="3149818" y="589094"/>
                  <a:pt x="3172542" y="583381"/>
                  <a:pt x="3195484" y="580103"/>
                </a:cubicBezTo>
                <a:cubicBezTo>
                  <a:pt x="3580259" y="451849"/>
                  <a:pt x="3185379" y="580108"/>
                  <a:pt x="4345858" y="560439"/>
                </a:cubicBezTo>
                <a:cubicBezTo>
                  <a:pt x="4372564" y="559986"/>
                  <a:pt x="4389760" y="545759"/>
                  <a:pt x="4414684" y="540774"/>
                </a:cubicBezTo>
                <a:cubicBezTo>
                  <a:pt x="4437409" y="536229"/>
                  <a:pt x="4460650" y="534752"/>
                  <a:pt x="4483510" y="530942"/>
                </a:cubicBezTo>
                <a:cubicBezTo>
                  <a:pt x="4499994" y="528195"/>
                  <a:pt x="4516187" y="523857"/>
                  <a:pt x="4532671" y="521110"/>
                </a:cubicBezTo>
                <a:cubicBezTo>
                  <a:pt x="4588805" y="511754"/>
                  <a:pt x="4632342" y="507850"/>
                  <a:pt x="4689987" y="501445"/>
                </a:cubicBezTo>
                <a:cubicBezTo>
                  <a:pt x="4703097" y="498168"/>
                  <a:pt x="4716323" y="495325"/>
                  <a:pt x="4729316" y="491613"/>
                </a:cubicBezTo>
                <a:cubicBezTo>
                  <a:pt x="4739281" y="488766"/>
                  <a:pt x="4748696" y="484029"/>
                  <a:pt x="4758813" y="481781"/>
                </a:cubicBezTo>
                <a:cubicBezTo>
                  <a:pt x="4778274" y="477456"/>
                  <a:pt x="4798193" y="475514"/>
                  <a:pt x="4817807" y="471948"/>
                </a:cubicBezTo>
                <a:cubicBezTo>
                  <a:pt x="4834249" y="468958"/>
                  <a:pt x="4850654" y="465741"/>
                  <a:pt x="4866968" y="462116"/>
                </a:cubicBezTo>
                <a:cubicBezTo>
                  <a:pt x="4880159" y="459185"/>
                  <a:pt x="4893304" y="455996"/>
                  <a:pt x="4906297" y="452284"/>
                </a:cubicBezTo>
                <a:cubicBezTo>
                  <a:pt x="4916262" y="449437"/>
                  <a:pt x="4925677" y="444700"/>
                  <a:pt x="4935794" y="442452"/>
                </a:cubicBezTo>
                <a:cubicBezTo>
                  <a:pt x="4955255" y="438127"/>
                  <a:pt x="4975326" y="436944"/>
                  <a:pt x="4994787" y="432619"/>
                </a:cubicBezTo>
                <a:cubicBezTo>
                  <a:pt x="5004904" y="430371"/>
                  <a:pt x="5014121" y="424820"/>
                  <a:pt x="5024284" y="422787"/>
                </a:cubicBezTo>
                <a:cubicBezTo>
                  <a:pt x="5063381" y="414968"/>
                  <a:pt x="5142271" y="403123"/>
                  <a:pt x="5142271" y="403123"/>
                </a:cubicBezTo>
                <a:cubicBezTo>
                  <a:pt x="5152103" y="399845"/>
                  <a:pt x="5161524" y="394866"/>
                  <a:pt x="5171768" y="393290"/>
                </a:cubicBezTo>
                <a:cubicBezTo>
                  <a:pt x="5204323" y="388281"/>
                  <a:pt x="5237997" y="390864"/>
                  <a:pt x="5270091" y="383458"/>
                </a:cubicBezTo>
                <a:cubicBezTo>
                  <a:pt x="5281605" y="380801"/>
                  <a:pt x="5289018" y="369079"/>
                  <a:pt x="5299587" y="363794"/>
                </a:cubicBezTo>
                <a:cubicBezTo>
                  <a:pt x="5308857" y="359159"/>
                  <a:pt x="5319814" y="358596"/>
                  <a:pt x="5329084" y="353961"/>
                </a:cubicBezTo>
                <a:cubicBezTo>
                  <a:pt x="5405317" y="315844"/>
                  <a:pt x="5313943" y="349176"/>
                  <a:pt x="5388078" y="324465"/>
                </a:cubicBezTo>
                <a:cubicBezTo>
                  <a:pt x="5458315" y="277640"/>
                  <a:pt x="5424143" y="290868"/>
                  <a:pt x="5486400" y="275303"/>
                </a:cubicBezTo>
                <a:cubicBezTo>
                  <a:pt x="5490873" y="271948"/>
                  <a:pt x="5544047" y="230933"/>
                  <a:pt x="5555226" y="226142"/>
                </a:cubicBezTo>
                <a:cubicBezTo>
                  <a:pt x="5567647" y="220819"/>
                  <a:pt x="5581445" y="219587"/>
                  <a:pt x="5594555" y="216310"/>
                </a:cubicBezTo>
                <a:cubicBezTo>
                  <a:pt x="5604387" y="209755"/>
                  <a:pt x="5613483" y="201930"/>
                  <a:pt x="5624052" y="196645"/>
                </a:cubicBezTo>
                <a:cubicBezTo>
                  <a:pt x="5633322" y="192010"/>
                  <a:pt x="5644023" y="190896"/>
                  <a:pt x="5653549" y="186813"/>
                </a:cubicBezTo>
                <a:cubicBezTo>
                  <a:pt x="5667021" y="181039"/>
                  <a:pt x="5680152" y="174420"/>
                  <a:pt x="5692878" y="167148"/>
                </a:cubicBezTo>
                <a:cubicBezTo>
                  <a:pt x="5716052" y="153905"/>
                  <a:pt x="5740596" y="133063"/>
                  <a:pt x="5761703" y="117987"/>
                </a:cubicBezTo>
                <a:cubicBezTo>
                  <a:pt x="5771319" y="111119"/>
                  <a:pt x="5781368" y="104878"/>
                  <a:pt x="5791200" y="98323"/>
                </a:cubicBezTo>
                <a:cubicBezTo>
                  <a:pt x="5797755" y="88491"/>
                  <a:pt x="5803014" y="77658"/>
                  <a:pt x="5810865" y="68826"/>
                </a:cubicBezTo>
                <a:cubicBezTo>
                  <a:pt x="5829341" y="48041"/>
                  <a:pt x="5869858" y="9832"/>
                  <a:pt x="5869858" y="9832"/>
                </a:cubicBezTo>
                <a:cubicBezTo>
                  <a:pt x="5860026" y="6555"/>
                  <a:pt x="5850726" y="0"/>
                  <a:pt x="5840362" y="0"/>
                </a:cubicBezTo>
                <a:cubicBezTo>
                  <a:pt x="5829306" y="0"/>
                  <a:pt x="5727722" y="16905"/>
                  <a:pt x="5712542" y="19665"/>
                </a:cubicBezTo>
                <a:cubicBezTo>
                  <a:pt x="5696100" y="22655"/>
                  <a:pt x="5680093" y="29497"/>
                  <a:pt x="5663381" y="29497"/>
                </a:cubicBezTo>
                <a:cubicBezTo>
                  <a:pt x="5653017" y="29497"/>
                  <a:pt x="5682913" y="22512"/>
                  <a:pt x="5692878" y="19665"/>
                </a:cubicBezTo>
                <a:cubicBezTo>
                  <a:pt x="5779290" y="-5025"/>
                  <a:pt x="5690988" y="23572"/>
                  <a:pt x="5761703" y="0"/>
                </a:cubicBezTo>
                <a:cubicBezTo>
                  <a:pt x="5979627" y="16763"/>
                  <a:pt x="5901494" y="-32068"/>
                  <a:pt x="5879691" y="294968"/>
                </a:cubicBezTo>
                <a:cubicBezTo>
                  <a:pt x="5879383" y="299593"/>
                  <a:pt x="5873136" y="301523"/>
                  <a:pt x="5869858" y="30480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5850194" y="2160337"/>
            <a:ext cx="1071900" cy="2263778"/>
          </a:xfrm>
          <a:custGeom>
            <a:avLst/>
            <a:gdLst>
              <a:gd name="connsiteX0" fmla="*/ 0 w 1071900"/>
              <a:gd name="connsiteY0" fmla="*/ 2460824 h 2460824"/>
              <a:gd name="connsiteX1" fmla="*/ 29496 w 1071900"/>
              <a:gd name="connsiteY1" fmla="*/ 2352669 h 2460824"/>
              <a:gd name="connsiteX2" fmla="*/ 49161 w 1071900"/>
              <a:gd name="connsiteY2" fmla="*/ 2175689 h 2460824"/>
              <a:gd name="connsiteX3" fmla="*/ 58993 w 1071900"/>
              <a:gd name="connsiteY3" fmla="*/ 2146192 h 2460824"/>
              <a:gd name="connsiteX4" fmla="*/ 49161 w 1071900"/>
              <a:gd name="connsiteY4" fmla="*/ 1979044 h 2460824"/>
              <a:gd name="connsiteX5" fmla="*/ 29496 w 1071900"/>
              <a:gd name="connsiteY5" fmla="*/ 1949547 h 2460824"/>
              <a:gd name="connsiteX6" fmla="*/ 49161 w 1071900"/>
              <a:gd name="connsiteY6" fmla="*/ 1802063 h 2460824"/>
              <a:gd name="connsiteX7" fmla="*/ 58993 w 1071900"/>
              <a:gd name="connsiteY7" fmla="*/ 1703740 h 2460824"/>
              <a:gd name="connsiteX8" fmla="*/ 78658 w 1071900"/>
              <a:gd name="connsiteY8" fmla="*/ 1644747 h 2460824"/>
              <a:gd name="connsiteX9" fmla="*/ 88490 w 1071900"/>
              <a:gd name="connsiteY9" fmla="*/ 1585753 h 2460824"/>
              <a:gd name="connsiteX10" fmla="*/ 108154 w 1071900"/>
              <a:gd name="connsiteY10" fmla="*/ 1526760 h 2460824"/>
              <a:gd name="connsiteX11" fmla="*/ 127819 w 1071900"/>
              <a:gd name="connsiteY11" fmla="*/ 1448102 h 2460824"/>
              <a:gd name="connsiteX12" fmla="*/ 167148 w 1071900"/>
              <a:gd name="connsiteY12" fmla="*/ 1389108 h 2460824"/>
              <a:gd name="connsiteX13" fmla="*/ 196645 w 1071900"/>
              <a:gd name="connsiteY13" fmla="*/ 1320282 h 2460824"/>
              <a:gd name="connsiteX14" fmla="*/ 206477 w 1071900"/>
              <a:gd name="connsiteY14" fmla="*/ 1290786 h 2460824"/>
              <a:gd name="connsiteX15" fmla="*/ 226141 w 1071900"/>
              <a:gd name="connsiteY15" fmla="*/ 1251457 h 2460824"/>
              <a:gd name="connsiteX16" fmla="*/ 245806 w 1071900"/>
              <a:gd name="connsiteY16" fmla="*/ 1192463 h 2460824"/>
              <a:gd name="connsiteX17" fmla="*/ 265471 w 1071900"/>
              <a:gd name="connsiteY17" fmla="*/ 1153134 h 2460824"/>
              <a:gd name="connsiteX18" fmla="*/ 285135 w 1071900"/>
              <a:gd name="connsiteY18" fmla="*/ 1103973 h 2460824"/>
              <a:gd name="connsiteX19" fmla="*/ 314632 w 1071900"/>
              <a:gd name="connsiteY19" fmla="*/ 1074476 h 2460824"/>
              <a:gd name="connsiteX20" fmla="*/ 344129 w 1071900"/>
              <a:gd name="connsiteY20" fmla="*/ 1015482 h 2460824"/>
              <a:gd name="connsiteX21" fmla="*/ 393290 w 1071900"/>
              <a:gd name="connsiteY21" fmla="*/ 936824 h 2460824"/>
              <a:gd name="connsiteX22" fmla="*/ 432619 w 1071900"/>
              <a:gd name="connsiteY22" fmla="*/ 858166 h 2460824"/>
              <a:gd name="connsiteX23" fmla="*/ 491612 w 1071900"/>
              <a:gd name="connsiteY23" fmla="*/ 809005 h 2460824"/>
              <a:gd name="connsiteX24" fmla="*/ 511277 w 1071900"/>
              <a:gd name="connsiteY24" fmla="*/ 769676 h 2460824"/>
              <a:gd name="connsiteX25" fmla="*/ 540774 w 1071900"/>
              <a:gd name="connsiteY25" fmla="*/ 750011 h 2460824"/>
              <a:gd name="connsiteX26" fmla="*/ 570271 w 1071900"/>
              <a:gd name="connsiteY26" fmla="*/ 710682 h 2460824"/>
              <a:gd name="connsiteX27" fmla="*/ 609600 w 1071900"/>
              <a:gd name="connsiteY27" fmla="*/ 651689 h 2460824"/>
              <a:gd name="connsiteX28" fmla="*/ 668593 w 1071900"/>
              <a:gd name="connsiteY28" fmla="*/ 592695 h 2460824"/>
              <a:gd name="connsiteX29" fmla="*/ 707922 w 1071900"/>
              <a:gd name="connsiteY29" fmla="*/ 533702 h 2460824"/>
              <a:gd name="connsiteX30" fmla="*/ 727587 w 1071900"/>
              <a:gd name="connsiteY30" fmla="*/ 504205 h 2460824"/>
              <a:gd name="connsiteX31" fmla="*/ 786580 w 1071900"/>
              <a:gd name="connsiteY31" fmla="*/ 445211 h 2460824"/>
              <a:gd name="connsiteX32" fmla="*/ 816077 w 1071900"/>
              <a:gd name="connsiteY32" fmla="*/ 425547 h 2460824"/>
              <a:gd name="connsiteX33" fmla="*/ 875071 w 1071900"/>
              <a:gd name="connsiteY33" fmla="*/ 356721 h 2460824"/>
              <a:gd name="connsiteX34" fmla="*/ 904567 w 1071900"/>
              <a:gd name="connsiteY34" fmla="*/ 327224 h 2460824"/>
              <a:gd name="connsiteX35" fmla="*/ 924232 w 1071900"/>
              <a:gd name="connsiteY35" fmla="*/ 287895 h 2460824"/>
              <a:gd name="connsiteX36" fmla="*/ 953729 w 1071900"/>
              <a:gd name="connsiteY36" fmla="*/ 258398 h 2460824"/>
              <a:gd name="connsiteX37" fmla="*/ 993058 w 1071900"/>
              <a:gd name="connsiteY37" fmla="*/ 199405 h 2460824"/>
              <a:gd name="connsiteX38" fmla="*/ 1002890 w 1071900"/>
              <a:gd name="connsiteY38" fmla="*/ 169908 h 2460824"/>
              <a:gd name="connsiteX39" fmla="*/ 1012722 w 1071900"/>
              <a:gd name="connsiteY39" fmla="*/ 130579 h 2460824"/>
              <a:gd name="connsiteX40" fmla="*/ 1032387 w 1071900"/>
              <a:gd name="connsiteY40" fmla="*/ 91250 h 2460824"/>
              <a:gd name="connsiteX41" fmla="*/ 1042219 w 1071900"/>
              <a:gd name="connsiteY41" fmla="*/ 2760 h 2460824"/>
              <a:gd name="connsiteX42" fmla="*/ 1032387 w 1071900"/>
              <a:gd name="connsiteY42" fmla="*/ 42089 h 2460824"/>
              <a:gd name="connsiteX43" fmla="*/ 1012722 w 1071900"/>
              <a:gd name="connsiteY43" fmla="*/ 110915 h 2460824"/>
              <a:gd name="connsiteX44" fmla="*/ 993058 w 1071900"/>
              <a:gd name="connsiteY44" fmla="*/ 140411 h 2460824"/>
              <a:gd name="connsiteX45" fmla="*/ 943896 w 1071900"/>
              <a:gd name="connsiteY45" fmla="*/ 209237 h 2460824"/>
              <a:gd name="connsiteX46" fmla="*/ 914400 w 1071900"/>
              <a:gd name="connsiteY46" fmla="*/ 268231 h 2460824"/>
              <a:gd name="connsiteX47" fmla="*/ 884903 w 1071900"/>
              <a:gd name="connsiteY47" fmla="*/ 297728 h 2460824"/>
              <a:gd name="connsiteX48" fmla="*/ 943896 w 1071900"/>
              <a:gd name="connsiteY48" fmla="*/ 238734 h 2460824"/>
              <a:gd name="connsiteX49" fmla="*/ 983225 w 1071900"/>
              <a:gd name="connsiteY49" fmla="*/ 179740 h 2460824"/>
              <a:gd name="connsiteX50" fmla="*/ 1022554 w 1071900"/>
              <a:gd name="connsiteY50" fmla="*/ 110915 h 2460824"/>
              <a:gd name="connsiteX51" fmla="*/ 1052051 w 1071900"/>
              <a:gd name="connsiteY51" fmla="*/ 101082 h 2460824"/>
              <a:gd name="connsiteX52" fmla="*/ 1061883 w 1071900"/>
              <a:gd name="connsiteY52" fmla="*/ 140411 h 2460824"/>
              <a:gd name="connsiteX53" fmla="*/ 1071716 w 1071900"/>
              <a:gd name="connsiteY53" fmla="*/ 445211 h 246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1900" h="2460824">
                <a:moveTo>
                  <a:pt x="0" y="2460824"/>
                </a:moveTo>
                <a:cubicBezTo>
                  <a:pt x="14608" y="2417001"/>
                  <a:pt x="23937" y="2397144"/>
                  <a:pt x="29496" y="2352669"/>
                </a:cubicBezTo>
                <a:cubicBezTo>
                  <a:pt x="37785" y="2286356"/>
                  <a:pt x="36541" y="2238790"/>
                  <a:pt x="49161" y="2175689"/>
                </a:cubicBezTo>
                <a:cubicBezTo>
                  <a:pt x="51194" y="2165526"/>
                  <a:pt x="55716" y="2156024"/>
                  <a:pt x="58993" y="2146192"/>
                </a:cubicBezTo>
                <a:cubicBezTo>
                  <a:pt x="55716" y="2090476"/>
                  <a:pt x="57440" y="2034239"/>
                  <a:pt x="49161" y="1979044"/>
                </a:cubicBezTo>
                <a:cubicBezTo>
                  <a:pt x="47408" y="1967358"/>
                  <a:pt x="30477" y="1961323"/>
                  <a:pt x="29496" y="1949547"/>
                </a:cubicBezTo>
                <a:cubicBezTo>
                  <a:pt x="26705" y="1916053"/>
                  <a:pt x="44409" y="1840079"/>
                  <a:pt x="49161" y="1802063"/>
                </a:cubicBezTo>
                <a:cubicBezTo>
                  <a:pt x="53246" y="1769380"/>
                  <a:pt x="52923" y="1736114"/>
                  <a:pt x="58993" y="1703740"/>
                </a:cubicBezTo>
                <a:cubicBezTo>
                  <a:pt x="62813" y="1683367"/>
                  <a:pt x="78658" y="1644747"/>
                  <a:pt x="78658" y="1644747"/>
                </a:cubicBezTo>
                <a:cubicBezTo>
                  <a:pt x="81935" y="1625082"/>
                  <a:pt x="83655" y="1605094"/>
                  <a:pt x="88490" y="1585753"/>
                </a:cubicBezTo>
                <a:cubicBezTo>
                  <a:pt x="93517" y="1565644"/>
                  <a:pt x="104089" y="1547085"/>
                  <a:pt x="108154" y="1526760"/>
                </a:cubicBezTo>
                <a:cubicBezTo>
                  <a:pt x="110878" y="1513142"/>
                  <a:pt x="118372" y="1465107"/>
                  <a:pt x="127819" y="1448102"/>
                </a:cubicBezTo>
                <a:cubicBezTo>
                  <a:pt x="139297" y="1427442"/>
                  <a:pt x="154038" y="1408773"/>
                  <a:pt x="167148" y="1389108"/>
                </a:cubicBezTo>
                <a:cubicBezTo>
                  <a:pt x="190204" y="1319936"/>
                  <a:pt x="160197" y="1405325"/>
                  <a:pt x="196645" y="1320282"/>
                </a:cubicBezTo>
                <a:cubicBezTo>
                  <a:pt x="200728" y="1310756"/>
                  <a:pt x="202395" y="1300312"/>
                  <a:pt x="206477" y="1290786"/>
                </a:cubicBezTo>
                <a:cubicBezTo>
                  <a:pt x="212251" y="1277314"/>
                  <a:pt x="220698" y="1265066"/>
                  <a:pt x="226141" y="1251457"/>
                </a:cubicBezTo>
                <a:cubicBezTo>
                  <a:pt x="233839" y="1232211"/>
                  <a:pt x="236536" y="1211003"/>
                  <a:pt x="245806" y="1192463"/>
                </a:cubicBezTo>
                <a:cubicBezTo>
                  <a:pt x="252361" y="1179353"/>
                  <a:pt x="259518" y="1166528"/>
                  <a:pt x="265471" y="1153134"/>
                </a:cubicBezTo>
                <a:cubicBezTo>
                  <a:pt x="272639" y="1137006"/>
                  <a:pt x="275781" y="1118940"/>
                  <a:pt x="285135" y="1103973"/>
                </a:cubicBezTo>
                <a:cubicBezTo>
                  <a:pt x="292505" y="1092182"/>
                  <a:pt x="304800" y="1084308"/>
                  <a:pt x="314632" y="1074476"/>
                </a:cubicBezTo>
                <a:cubicBezTo>
                  <a:pt x="339345" y="1000335"/>
                  <a:pt x="306009" y="1091723"/>
                  <a:pt x="344129" y="1015482"/>
                </a:cubicBezTo>
                <a:cubicBezTo>
                  <a:pt x="381372" y="940995"/>
                  <a:pt x="341532" y="988582"/>
                  <a:pt x="393290" y="936824"/>
                </a:cubicBezTo>
                <a:cubicBezTo>
                  <a:pt x="406400" y="910605"/>
                  <a:pt x="408228" y="874426"/>
                  <a:pt x="432619" y="858166"/>
                </a:cubicBezTo>
                <a:cubicBezTo>
                  <a:pt x="456141" y="842485"/>
                  <a:pt x="474405" y="833096"/>
                  <a:pt x="491612" y="809005"/>
                </a:cubicBezTo>
                <a:cubicBezTo>
                  <a:pt x="500131" y="797078"/>
                  <a:pt x="501894" y="780936"/>
                  <a:pt x="511277" y="769676"/>
                </a:cubicBezTo>
                <a:cubicBezTo>
                  <a:pt x="518842" y="760598"/>
                  <a:pt x="532418" y="758367"/>
                  <a:pt x="540774" y="750011"/>
                </a:cubicBezTo>
                <a:cubicBezTo>
                  <a:pt x="552361" y="738424"/>
                  <a:pt x="560874" y="724107"/>
                  <a:pt x="570271" y="710682"/>
                </a:cubicBezTo>
                <a:cubicBezTo>
                  <a:pt x="583824" y="691321"/>
                  <a:pt x="592889" y="668401"/>
                  <a:pt x="609600" y="651689"/>
                </a:cubicBezTo>
                <a:cubicBezTo>
                  <a:pt x="629264" y="632024"/>
                  <a:pt x="653167" y="615834"/>
                  <a:pt x="668593" y="592695"/>
                </a:cubicBezTo>
                <a:lnTo>
                  <a:pt x="707922" y="533702"/>
                </a:lnTo>
                <a:cubicBezTo>
                  <a:pt x="714477" y="523870"/>
                  <a:pt x="719231" y="512561"/>
                  <a:pt x="727587" y="504205"/>
                </a:cubicBezTo>
                <a:cubicBezTo>
                  <a:pt x="747251" y="484540"/>
                  <a:pt x="763441" y="460637"/>
                  <a:pt x="786580" y="445211"/>
                </a:cubicBezTo>
                <a:cubicBezTo>
                  <a:pt x="796412" y="438656"/>
                  <a:pt x="806999" y="433112"/>
                  <a:pt x="816077" y="425547"/>
                </a:cubicBezTo>
                <a:cubicBezTo>
                  <a:pt x="852670" y="395053"/>
                  <a:pt x="842524" y="394693"/>
                  <a:pt x="875071" y="356721"/>
                </a:cubicBezTo>
                <a:cubicBezTo>
                  <a:pt x="884120" y="346164"/>
                  <a:pt x="896485" y="338539"/>
                  <a:pt x="904567" y="327224"/>
                </a:cubicBezTo>
                <a:cubicBezTo>
                  <a:pt x="913086" y="315297"/>
                  <a:pt x="915713" y="299822"/>
                  <a:pt x="924232" y="287895"/>
                </a:cubicBezTo>
                <a:cubicBezTo>
                  <a:pt x="932314" y="276580"/>
                  <a:pt x="945192" y="269374"/>
                  <a:pt x="953729" y="258398"/>
                </a:cubicBezTo>
                <a:cubicBezTo>
                  <a:pt x="968239" y="239743"/>
                  <a:pt x="993058" y="199405"/>
                  <a:pt x="993058" y="199405"/>
                </a:cubicBezTo>
                <a:cubicBezTo>
                  <a:pt x="996335" y="189573"/>
                  <a:pt x="1000043" y="179873"/>
                  <a:pt x="1002890" y="169908"/>
                </a:cubicBezTo>
                <a:cubicBezTo>
                  <a:pt x="1006602" y="156915"/>
                  <a:pt x="1007977" y="143232"/>
                  <a:pt x="1012722" y="130579"/>
                </a:cubicBezTo>
                <a:cubicBezTo>
                  <a:pt x="1017868" y="116855"/>
                  <a:pt x="1025832" y="104360"/>
                  <a:pt x="1032387" y="91250"/>
                </a:cubicBezTo>
                <a:cubicBezTo>
                  <a:pt x="1035664" y="61753"/>
                  <a:pt x="1042219" y="32438"/>
                  <a:pt x="1042219" y="2760"/>
                </a:cubicBezTo>
                <a:cubicBezTo>
                  <a:pt x="1042219" y="-10753"/>
                  <a:pt x="1035943" y="29052"/>
                  <a:pt x="1032387" y="42089"/>
                </a:cubicBezTo>
                <a:cubicBezTo>
                  <a:pt x="1026109" y="65108"/>
                  <a:pt x="1021583" y="88761"/>
                  <a:pt x="1012722" y="110915"/>
                </a:cubicBezTo>
                <a:cubicBezTo>
                  <a:pt x="1008333" y="121886"/>
                  <a:pt x="999926" y="130795"/>
                  <a:pt x="993058" y="140411"/>
                </a:cubicBezTo>
                <a:cubicBezTo>
                  <a:pt x="932074" y="225788"/>
                  <a:pt x="990244" y="139716"/>
                  <a:pt x="943896" y="209237"/>
                </a:cubicBezTo>
                <a:cubicBezTo>
                  <a:pt x="934042" y="238799"/>
                  <a:pt x="935577" y="242818"/>
                  <a:pt x="914400" y="268231"/>
                </a:cubicBezTo>
                <a:cubicBezTo>
                  <a:pt x="905498" y="278913"/>
                  <a:pt x="876560" y="308852"/>
                  <a:pt x="884903" y="297728"/>
                </a:cubicBezTo>
                <a:cubicBezTo>
                  <a:pt x="921490" y="248945"/>
                  <a:pt x="900765" y="267488"/>
                  <a:pt x="943896" y="238734"/>
                </a:cubicBezTo>
                <a:cubicBezTo>
                  <a:pt x="964989" y="175460"/>
                  <a:pt x="937194" y="244184"/>
                  <a:pt x="983225" y="179740"/>
                </a:cubicBezTo>
                <a:cubicBezTo>
                  <a:pt x="992901" y="166194"/>
                  <a:pt x="1007074" y="123299"/>
                  <a:pt x="1022554" y="110915"/>
                </a:cubicBezTo>
                <a:cubicBezTo>
                  <a:pt x="1030647" y="104440"/>
                  <a:pt x="1042219" y="104360"/>
                  <a:pt x="1052051" y="101082"/>
                </a:cubicBezTo>
                <a:cubicBezTo>
                  <a:pt x="1055328" y="114192"/>
                  <a:pt x="1060660" y="126953"/>
                  <a:pt x="1061883" y="140411"/>
                </a:cubicBezTo>
                <a:cubicBezTo>
                  <a:pt x="1074080" y="274570"/>
                  <a:pt x="1071716" y="319863"/>
                  <a:pt x="1071716" y="44521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314698" y="1238865"/>
            <a:ext cx="3608373" cy="1477328"/>
          </a:xfrm>
          <a:prstGeom prst="rect">
            <a:avLst/>
          </a:prstGeom>
          <a:noFill/>
        </p:spPr>
        <p:txBody>
          <a:bodyPr wrap="square" rtlCol="0">
            <a:spAutoFit/>
          </a:bodyPr>
          <a:lstStyle/>
          <a:p>
            <a:r>
              <a:rPr lang="en-AU" dirty="0"/>
              <a:t>We can see that </a:t>
            </a:r>
            <a:r>
              <a:rPr lang="en-AU" dirty="0">
                <a:solidFill>
                  <a:srgbClr val="00B0F0"/>
                </a:solidFill>
              </a:rPr>
              <a:t>movements of the AD curve</a:t>
            </a:r>
            <a:r>
              <a:rPr lang="en-AU" dirty="0"/>
              <a:t>, which </a:t>
            </a:r>
            <a:r>
              <a:rPr lang="en-AU" dirty="0">
                <a:solidFill>
                  <a:srgbClr val="00B0F0"/>
                </a:solidFill>
              </a:rPr>
              <a:t>cause positive or negative output gaps </a:t>
            </a:r>
            <a:r>
              <a:rPr lang="en-AU" dirty="0"/>
              <a:t>will move us to </a:t>
            </a:r>
            <a:r>
              <a:rPr lang="en-AU" dirty="0">
                <a:solidFill>
                  <a:srgbClr val="00B0F0"/>
                </a:solidFill>
              </a:rPr>
              <a:t>different points </a:t>
            </a:r>
            <a:r>
              <a:rPr lang="en-AU" dirty="0"/>
              <a:t>along the same </a:t>
            </a:r>
            <a:r>
              <a:rPr lang="en-AU" dirty="0">
                <a:solidFill>
                  <a:srgbClr val="00B0F0"/>
                </a:solidFill>
              </a:rPr>
              <a:t>Short Run Phillips Curve</a:t>
            </a:r>
            <a:r>
              <a:rPr lang="en-AU" dirty="0"/>
              <a:t>. </a:t>
            </a:r>
          </a:p>
        </p:txBody>
      </p:sp>
      <p:sp>
        <p:nvSpPr>
          <p:cNvPr id="19" name="TextBox 18"/>
          <p:cNvSpPr txBox="1"/>
          <p:nvPr/>
        </p:nvSpPr>
        <p:spPr>
          <a:xfrm>
            <a:off x="1833749" y="5196373"/>
            <a:ext cx="1519051" cy="338554"/>
          </a:xfrm>
          <a:prstGeom prst="rect">
            <a:avLst/>
          </a:prstGeom>
          <a:solidFill>
            <a:srgbClr val="FFFF00"/>
          </a:solidFill>
        </p:spPr>
        <p:txBody>
          <a:bodyPr wrap="square" rtlCol="0">
            <a:spAutoFit/>
          </a:bodyPr>
          <a:lstStyle/>
          <a:p>
            <a:r>
              <a:rPr lang="en-AU" sz="1600" b="1" dirty="0"/>
              <a:t>-</a:t>
            </a:r>
            <a:r>
              <a:rPr lang="en-AU" sz="1600" b="1" dirty="0" err="1"/>
              <a:t>ve</a:t>
            </a:r>
            <a:r>
              <a:rPr lang="en-AU" sz="1600" b="1" dirty="0"/>
              <a:t> Output Gap</a:t>
            </a:r>
          </a:p>
        </p:txBody>
      </p:sp>
      <p:sp>
        <p:nvSpPr>
          <p:cNvPr id="20" name="TextBox 19"/>
          <p:cNvSpPr txBox="1"/>
          <p:nvPr/>
        </p:nvSpPr>
        <p:spPr>
          <a:xfrm>
            <a:off x="4502020" y="5455084"/>
            <a:ext cx="1673861" cy="857226"/>
          </a:xfrm>
          <a:prstGeom prst="rect">
            <a:avLst/>
          </a:prstGeom>
          <a:solidFill>
            <a:srgbClr val="FFFF00"/>
          </a:solidFill>
        </p:spPr>
        <p:txBody>
          <a:bodyPr wrap="square" rtlCol="0">
            <a:spAutoFit/>
          </a:bodyPr>
          <a:lstStyle/>
          <a:p>
            <a:r>
              <a:rPr lang="en-AU" sz="1600" b="1" dirty="0"/>
              <a:t>Full Employment / Long Run Equilibrium</a:t>
            </a:r>
          </a:p>
        </p:txBody>
      </p:sp>
      <p:pic>
        <p:nvPicPr>
          <p:cNvPr id="23" name="Picture 22"/>
          <p:cNvPicPr>
            <a:picLocks noChangeAspect="1"/>
          </p:cNvPicPr>
          <p:nvPr/>
        </p:nvPicPr>
        <p:blipFill>
          <a:blip r:embed="rId5"/>
          <a:stretch>
            <a:fillRect/>
          </a:stretch>
        </p:blipFill>
        <p:spPr>
          <a:xfrm>
            <a:off x="7868943" y="210730"/>
            <a:ext cx="619211" cy="476316"/>
          </a:xfrm>
          <a:prstGeom prst="rect">
            <a:avLst/>
          </a:prstGeom>
        </p:spPr>
      </p:pic>
      <p:sp>
        <p:nvSpPr>
          <p:cNvPr id="24" name="TextBox 23"/>
          <p:cNvSpPr txBox="1"/>
          <p:nvPr/>
        </p:nvSpPr>
        <p:spPr>
          <a:xfrm>
            <a:off x="8087360" y="110779"/>
            <a:ext cx="3730459" cy="1077218"/>
          </a:xfrm>
          <a:prstGeom prst="rect">
            <a:avLst/>
          </a:prstGeom>
          <a:solidFill>
            <a:srgbClr val="FFFF00"/>
          </a:solidFill>
        </p:spPr>
        <p:txBody>
          <a:bodyPr wrap="square" rtlCol="0">
            <a:spAutoFit/>
          </a:bodyPr>
          <a:lstStyle/>
          <a:p>
            <a:r>
              <a:rPr lang="en-AU" sz="1600" dirty="0">
                <a:solidFill>
                  <a:srgbClr val="FF0000"/>
                </a:solidFill>
              </a:rPr>
              <a:t>Summary</a:t>
            </a:r>
          </a:p>
          <a:p>
            <a:r>
              <a:rPr lang="en-AU" sz="1600" dirty="0">
                <a:solidFill>
                  <a:srgbClr val="FF0000"/>
                </a:solidFill>
              </a:rPr>
              <a:t>-</a:t>
            </a:r>
            <a:r>
              <a:rPr lang="en-AU" sz="1600" dirty="0" err="1">
                <a:solidFill>
                  <a:srgbClr val="FF0000"/>
                </a:solidFill>
              </a:rPr>
              <a:t>ve</a:t>
            </a:r>
            <a:r>
              <a:rPr lang="en-AU" sz="1600" dirty="0">
                <a:solidFill>
                  <a:srgbClr val="FF0000"/>
                </a:solidFill>
              </a:rPr>
              <a:t> output gap – ↓ </a:t>
            </a:r>
            <a:r>
              <a:rPr lang="en-AU" sz="1600" dirty="0" err="1">
                <a:solidFill>
                  <a:srgbClr val="FF0000"/>
                </a:solidFill>
              </a:rPr>
              <a:t>Infl</a:t>
            </a:r>
            <a:r>
              <a:rPr lang="en-AU" sz="1600" dirty="0">
                <a:solidFill>
                  <a:srgbClr val="FF0000"/>
                </a:solidFill>
              </a:rPr>
              <a:t> ↑ UR</a:t>
            </a:r>
          </a:p>
          <a:p>
            <a:r>
              <a:rPr lang="en-AU" sz="1600" dirty="0">
                <a:solidFill>
                  <a:srgbClr val="FF0000"/>
                </a:solidFill>
              </a:rPr>
              <a:t>Long Run Equilibrium – Natural </a:t>
            </a:r>
            <a:r>
              <a:rPr lang="en-AU" sz="1600" dirty="0" err="1">
                <a:solidFill>
                  <a:srgbClr val="FF0000"/>
                </a:solidFill>
              </a:rPr>
              <a:t>Infl</a:t>
            </a:r>
            <a:r>
              <a:rPr lang="en-AU" sz="1600" dirty="0">
                <a:solidFill>
                  <a:srgbClr val="FF0000"/>
                </a:solidFill>
              </a:rPr>
              <a:t>, NRU</a:t>
            </a:r>
          </a:p>
          <a:p>
            <a:r>
              <a:rPr lang="en-AU" sz="1600" dirty="0">
                <a:solidFill>
                  <a:srgbClr val="FF0000"/>
                </a:solidFill>
              </a:rPr>
              <a:t>+</a:t>
            </a:r>
            <a:r>
              <a:rPr lang="en-AU" sz="1600" dirty="0" err="1">
                <a:solidFill>
                  <a:srgbClr val="FF0000"/>
                </a:solidFill>
              </a:rPr>
              <a:t>ve</a:t>
            </a:r>
            <a:r>
              <a:rPr lang="en-AU" sz="1600" dirty="0">
                <a:solidFill>
                  <a:srgbClr val="FF0000"/>
                </a:solidFill>
              </a:rPr>
              <a:t> output gap – ↑</a:t>
            </a:r>
            <a:r>
              <a:rPr lang="en-AU" sz="1600" dirty="0" err="1">
                <a:solidFill>
                  <a:srgbClr val="FF0000"/>
                </a:solidFill>
              </a:rPr>
              <a:t>Infl↓UR</a:t>
            </a:r>
            <a:endParaRPr lang="en-AU" sz="1600" dirty="0">
              <a:solidFill>
                <a:srgbClr val="FF0000"/>
              </a:solidFill>
            </a:endParaRPr>
          </a:p>
        </p:txBody>
      </p:sp>
      <p:sp>
        <p:nvSpPr>
          <p:cNvPr id="22" name="TextBox 21"/>
          <p:cNvSpPr txBox="1"/>
          <p:nvPr/>
        </p:nvSpPr>
        <p:spPr>
          <a:xfrm>
            <a:off x="7748331" y="2562724"/>
            <a:ext cx="445168" cy="369332"/>
          </a:xfrm>
          <a:prstGeom prst="rect">
            <a:avLst/>
          </a:prstGeom>
          <a:noFill/>
        </p:spPr>
        <p:txBody>
          <a:bodyPr wrap="square" rtlCol="0">
            <a:spAutoFit/>
          </a:bodyPr>
          <a:lstStyle/>
          <a:p>
            <a:r>
              <a:rPr lang="en-AU" dirty="0"/>
              <a:t>PC</a:t>
            </a:r>
          </a:p>
        </p:txBody>
      </p:sp>
    </p:spTree>
    <p:extLst>
      <p:ext uri="{BB962C8B-B14F-4D97-AF65-F5344CB8AC3E}">
        <p14:creationId xmlns:p14="http://schemas.microsoft.com/office/powerpoint/2010/main" val="375647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9" y="242417"/>
            <a:ext cx="4009263" cy="833950"/>
          </a:xfrm>
        </p:spPr>
        <p:txBody>
          <a:bodyPr>
            <a:normAutofit fontScale="90000"/>
          </a:bodyPr>
          <a:lstStyle/>
          <a:p>
            <a:r>
              <a:rPr lang="en-US" dirty="0"/>
              <a:t>The Phillips Curve and Output Gaps</a:t>
            </a:r>
          </a:p>
        </p:txBody>
      </p:sp>
      <p:pic>
        <p:nvPicPr>
          <p:cNvPr id="4" name="Picture 3"/>
          <p:cNvPicPr>
            <a:picLocks noChangeAspect="1"/>
          </p:cNvPicPr>
          <p:nvPr/>
        </p:nvPicPr>
        <p:blipFill>
          <a:blip r:embed="rId2"/>
          <a:stretch>
            <a:fillRect/>
          </a:stretch>
        </p:blipFill>
        <p:spPr>
          <a:xfrm>
            <a:off x="4328333" y="242417"/>
            <a:ext cx="4223167" cy="3529297"/>
          </a:xfrm>
          <a:prstGeom prst="rect">
            <a:avLst/>
          </a:prstGeom>
        </p:spPr>
      </p:pic>
      <p:sp>
        <p:nvSpPr>
          <p:cNvPr id="7" name="Rectangle 6"/>
          <p:cNvSpPr/>
          <p:nvPr/>
        </p:nvSpPr>
        <p:spPr>
          <a:xfrm>
            <a:off x="9044019" y="3587411"/>
            <a:ext cx="3222524" cy="707886"/>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US" sz="2000" dirty="0">
                <a:solidFill>
                  <a:srgbClr val="00B050"/>
                </a:solidFill>
              </a:rPr>
              <a:t>High inflation </a:t>
            </a:r>
            <a:r>
              <a:rPr lang="en-US" sz="2000" dirty="0"/>
              <a:t>= </a:t>
            </a:r>
            <a:r>
              <a:rPr lang="en-US" sz="2000" dirty="0">
                <a:solidFill>
                  <a:srgbClr val="00B050"/>
                </a:solidFill>
              </a:rPr>
              <a:t>lower unemployment</a:t>
            </a:r>
          </a:p>
        </p:txBody>
      </p:sp>
      <p:sp>
        <p:nvSpPr>
          <p:cNvPr id="8" name="Rectangle 7"/>
          <p:cNvSpPr/>
          <p:nvPr/>
        </p:nvSpPr>
        <p:spPr>
          <a:xfrm>
            <a:off x="314698" y="3587411"/>
            <a:ext cx="3038102" cy="707886"/>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2000" dirty="0">
                <a:solidFill>
                  <a:srgbClr val="FF0000"/>
                </a:solidFill>
              </a:rPr>
              <a:t>Low inflation </a:t>
            </a:r>
            <a:r>
              <a:rPr lang="en-US" sz="2000" dirty="0"/>
              <a:t>= </a:t>
            </a:r>
            <a:r>
              <a:rPr lang="en-US" sz="2000" dirty="0">
                <a:solidFill>
                  <a:srgbClr val="FF0000"/>
                </a:solidFill>
              </a:rPr>
              <a:t>higher unemployment</a:t>
            </a:r>
          </a:p>
        </p:txBody>
      </p:sp>
      <p:pic>
        <p:nvPicPr>
          <p:cNvPr id="3" name="Picture 2"/>
          <p:cNvPicPr>
            <a:picLocks noChangeAspect="1"/>
          </p:cNvPicPr>
          <p:nvPr/>
        </p:nvPicPr>
        <p:blipFill>
          <a:blip r:embed="rId3"/>
          <a:stretch>
            <a:fillRect/>
          </a:stretch>
        </p:blipFill>
        <p:spPr>
          <a:xfrm>
            <a:off x="564865" y="4295297"/>
            <a:ext cx="2353345" cy="2234277"/>
          </a:xfrm>
          <a:prstGeom prst="rect">
            <a:avLst/>
          </a:prstGeom>
        </p:spPr>
      </p:pic>
      <p:pic>
        <p:nvPicPr>
          <p:cNvPr id="6" name="Picture 5"/>
          <p:cNvPicPr>
            <a:picLocks noChangeAspect="1"/>
          </p:cNvPicPr>
          <p:nvPr/>
        </p:nvPicPr>
        <p:blipFill>
          <a:blip r:embed="rId4"/>
          <a:stretch>
            <a:fillRect/>
          </a:stretch>
        </p:blipFill>
        <p:spPr>
          <a:xfrm>
            <a:off x="9360310" y="4299740"/>
            <a:ext cx="2589942" cy="2558260"/>
          </a:xfrm>
          <a:prstGeom prst="rect">
            <a:avLst/>
          </a:prstGeom>
        </p:spPr>
      </p:pic>
      <p:pic>
        <p:nvPicPr>
          <p:cNvPr id="11" name="Picture 10"/>
          <p:cNvPicPr>
            <a:picLocks noChangeAspect="1"/>
          </p:cNvPicPr>
          <p:nvPr/>
        </p:nvPicPr>
        <p:blipFill>
          <a:blip r:embed="rId5"/>
          <a:stretch>
            <a:fillRect/>
          </a:stretch>
        </p:blipFill>
        <p:spPr>
          <a:xfrm>
            <a:off x="6175881" y="4649240"/>
            <a:ext cx="2150349" cy="2103603"/>
          </a:xfrm>
          <a:prstGeom prst="rect">
            <a:avLst/>
          </a:prstGeom>
        </p:spPr>
      </p:pic>
      <p:sp>
        <p:nvSpPr>
          <p:cNvPr id="12" name="Oval 11"/>
          <p:cNvSpPr/>
          <p:nvPr/>
        </p:nvSpPr>
        <p:spPr>
          <a:xfrm>
            <a:off x="6892413" y="2056225"/>
            <a:ext cx="68826" cy="773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29494" y="4483455"/>
            <a:ext cx="1788242" cy="707886"/>
          </a:xfrm>
          <a:prstGeom prst="rect">
            <a:avLst/>
          </a:prstGeom>
          <a:solidFill>
            <a:schemeClr val="accent1">
              <a:lumMod val="40000"/>
              <a:lumOff val="60000"/>
            </a:schemeClr>
          </a:solidFill>
        </p:spPr>
        <p:txBody>
          <a:bodyPr wrap="square">
            <a:spAutoFit/>
          </a:bodyPr>
          <a:lstStyle/>
          <a:p>
            <a:r>
              <a:rPr lang="en-US" sz="2000" dirty="0">
                <a:solidFill>
                  <a:schemeClr val="accent1">
                    <a:lumMod val="50000"/>
                  </a:schemeClr>
                </a:solidFill>
              </a:rPr>
              <a:t>Natural Rate of Inflation = NRU</a:t>
            </a:r>
          </a:p>
        </p:txBody>
      </p:sp>
      <p:sp>
        <p:nvSpPr>
          <p:cNvPr id="15" name="Freeform 14"/>
          <p:cNvSpPr/>
          <p:nvPr/>
        </p:nvSpPr>
        <p:spPr>
          <a:xfrm>
            <a:off x="1533832" y="2517058"/>
            <a:ext cx="5911243" cy="1091381"/>
          </a:xfrm>
          <a:custGeom>
            <a:avLst/>
            <a:gdLst>
              <a:gd name="connsiteX0" fmla="*/ 0 w 5911243"/>
              <a:gd name="connsiteY0" fmla="*/ 1091381 h 1091381"/>
              <a:gd name="connsiteX1" fmla="*/ 108155 w 5911243"/>
              <a:gd name="connsiteY1" fmla="*/ 1002890 h 1091381"/>
              <a:gd name="connsiteX2" fmla="*/ 147484 w 5911243"/>
              <a:gd name="connsiteY2" fmla="*/ 963561 h 1091381"/>
              <a:gd name="connsiteX3" fmla="*/ 196645 w 5911243"/>
              <a:gd name="connsiteY3" fmla="*/ 943897 h 1091381"/>
              <a:gd name="connsiteX4" fmla="*/ 235974 w 5911243"/>
              <a:gd name="connsiteY4" fmla="*/ 914400 h 1091381"/>
              <a:gd name="connsiteX5" fmla="*/ 285136 w 5911243"/>
              <a:gd name="connsiteY5" fmla="*/ 904568 h 1091381"/>
              <a:gd name="connsiteX6" fmla="*/ 314633 w 5911243"/>
              <a:gd name="connsiteY6" fmla="*/ 894736 h 1091381"/>
              <a:gd name="connsiteX7" fmla="*/ 353962 w 5911243"/>
              <a:gd name="connsiteY7" fmla="*/ 884903 h 1091381"/>
              <a:gd name="connsiteX8" fmla="*/ 412955 w 5911243"/>
              <a:gd name="connsiteY8" fmla="*/ 855407 h 1091381"/>
              <a:gd name="connsiteX9" fmla="*/ 452284 w 5911243"/>
              <a:gd name="connsiteY9" fmla="*/ 845574 h 1091381"/>
              <a:gd name="connsiteX10" fmla="*/ 609600 w 5911243"/>
              <a:gd name="connsiteY10" fmla="*/ 816077 h 1091381"/>
              <a:gd name="connsiteX11" fmla="*/ 1120878 w 5911243"/>
              <a:gd name="connsiteY11" fmla="*/ 796413 h 1091381"/>
              <a:gd name="connsiteX12" fmla="*/ 1248697 w 5911243"/>
              <a:gd name="connsiteY12" fmla="*/ 786581 h 1091381"/>
              <a:gd name="connsiteX13" fmla="*/ 1317523 w 5911243"/>
              <a:gd name="connsiteY13" fmla="*/ 766916 h 1091381"/>
              <a:gd name="connsiteX14" fmla="*/ 1730478 w 5911243"/>
              <a:gd name="connsiteY14" fmla="*/ 747252 h 1091381"/>
              <a:gd name="connsiteX15" fmla="*/ 1799303 w 5911243"/>
              <a:gd name="connsiteY15" fmla="*/ 727587 h 1091381"/>
              <a:gd name="connsiteX16" fmla="*/ 1887794 w 5911243"/>
              <a:gd name="connsiteY16" fmla="*/ 698090 h 1091381"/>
              <a:gd name="connsiteX17" fmla="*/ 1976284 w 5911243"/>
              <a:gd name="connsiteY17" fmla="*/ 688258 h 1091381"/>
              <a:gd name="connsiteX18" fmla="*/ 2025445 w 5911243"/>
              <a:gd name="connsiteY18" fmla="*/ 678426 h 1091381"/>
              <a:gd name="connsiteX19" fmla="*/ 2104103 w 5911243"/>
              <a:gd name="connsiteY19" fmla="*/ 658761 h 1091381"/>
              <a:gd name="connsiteX20" fmla="*/ 2202426 w 5911243"/>
              <a:gd name="connsiteY20" fmla="*/ 648929 h 1091381"/>
              <a:gd name="connsiteX21" fmla="*/ 2231923 w 5911243"/>
              <a:gd name="connsiteY21" fmla="*/ 639097 h 1091381"/>
              <a:gd name="connsiteX22" fmla="*/ 2605549 w 5911243"/>
              <a:gd name="connsiteY22" fmla="*/ 619432 h 1091381"/>
              <a:gd name="connsiteX23" fmla="*/ 3126658 w 5911243"/>
              <a:gd name="connsiteY23" fmla="*/ 589936 h 1091381"/>
              <a:gd name="connsiteX24" fmla="*/ 3195484 w 5911243"/>
              <a:gd name="connsiteY24" fmla="*/ 580103 h 1091381"/>
              <a:gd name="connsiteX25" fmla="*/ 4345858 w 5911243"/>
              <a:gd name="connsiteY25" fmla="*/ 560439 h 1091381"/>
              <a:gd name="connsiteX26" fmla="*/ 4414684 w 5911243"/>
              <a:gd name="connsiteY26" fmla="*/ 540774 h 1091381"/>
              <a:gd name="connsiteX27" fmla="*/ 4483510 w 5911243"/>
              <a:gd name="connsiteY27" fmla="*/ 530942 h 1091381"/>
              <a:gd name="connsiteX28" fmla="*/ 4532671 w 5911243"/>
              <a:gd name="connsiteY28" fmla="*/ 521110 h 1091381"/>
              <a:gd name="connsiteX29" fmla="*/ 4689987 w 5911243"/>
              <a:gd name="connsiteY29" fmla="*/ 501445 h 1091381"/>
              <a:gd name="connsiteX30" fmla="*/ 4729316 w 5911243"/>
              <a:gd name="connsiteY30" fmla="*/ 491613 h 1091381"/>
              <a:gd name="connsiteX31" fmla="*/ 4758813 w 5911243"/>
              <a:gd name="connsiteY31" fmla="*/ 481781 h 1091381"/>
              <a:gd name="connsiteX32" fmla="*/ 4817807 w 5911243"/>
              <a:gd name="connsiteY32" fmla="*/ 471948 h 1091381"/>
              <a:gd name="connsiteX33" fmla="*/ 4866968 w 5911243"/>
              <a:gd name="connsiteY33" fmla="*/ 462116 h 1091381"/>
              <a:gd name="connsiteX34" fmla="*/ 4906297 w 5911243"/>
              <a:gd name="connsiteY34" fmla="*/ 452284 h 1091381"/>
              <a:gd name="connsiteX35" fmla="*/ 4935794 w 5911243"/>
              <a:gd name="connsiteY35" fmla="*/ 442452 h 1091381"/>
              <a:gd name="connsiteX36" fmla="*/ 4994787 w 5911243"/>
              <a:gd name="connsiteY36" fmla="*/ 432619 h 1091381"/>
              <a:gd name="connsiteX37" fmla="*/ 5024284 w 5911243"/>
              <a:gd name="connsiteY37" fmla="*/ 422787 h 1091381"/>
              <a:gd name="connsiteX38" fmla="*/ 5142271 w 5911243"/>
              <a:gd name="connsiteY38" fmla="*/ 403123 h 1091381"/>
              <a:gd name="connsiteX39" fmla="*/ 5171768 w 5911243"/>
              <a:gd name="connsiteY39" fmla="*/ 393290 h 1091381"/>
              <a:gd name="connsiteX40" fmla="*/ 5270091 w 5911243"/>
              <a:gd name="connsiteY40" fmla="*/ 383458 h 1091381"/>
              <a:gd name="connsiteX41" fmla="*/ 5299587 w 5911243"/>
              <a:gd name="connsiteY41" fmla="*/ 363794 h 1091381"/>
              <a:gd name="connsiteX42" fmla="*/ 5329084 w 5911243"/>
              <a:gd name="connsiteY42" fmla="*/ 353961 h 1091381"/>
              <a:gd name="connsiteX43" fmla="*/ 5388078 w 5911243"/>
              <a:gd name="connsiteY43" fmla="*/ 324465 h 1091381"/>
              <a:gd name="connsiteX44" fmla="*/ 5486400 w 5911243"/>
              <a:gd name="connsiteY44" fmla="*/ 275303 h 1091381"/>
              <a:gd name="connsiteX45" fmla="*/ 5555226 w 5911243"/>
              <a:gd name="connsiteY45" fmla="*/ 226142 h 1091381"/>
              <a:gd name="connsiteX46" fmla="*/ 5594555 w 5911243"/>
              <a:gd name="connsiteY46" fmla="*/ 216310 h 1091381"/>
              <a:gd name="connsiteX47" fmla="*/ 5624052 w 5911243"/>
              <a:gd name="connsiteY47" fmla="*/ 196645 h 1091381"/>
              <a:gd name="connsiteX48" fmla="*/ 5653549 w 5911243"/>
              <a:gd name="connsiteY48" fmla="*/ 186813 h 1091381"/>
              <a:gd name="connsiteX49" fmla="*/ 5692878 w 5911243"/>
              <a:gd name="connsiteY49" fmla="*/ 167148 h 1091381"/>
              <a:gd name="connsiteX50" fmla="*/ 5761703 w 5911243"/>
              <a:gd name="connsiteY50" fmla="*/ 117987 h 1091381"/>
              <a:gd name="connsiteX51" fmla="*/ 5791200 w 5911243"/>
              <a:gd name="connsiteY51" fmla="*/ 98323 h 1091381"/>
              <a:gd name="connsiteX52" fmla="*/ 5810865 w 5911243"/>
              <a:gd name="connsiteY52" fmla="*/ 68826 h 1091381"/>
              <a:gd name="connsiteX53" fmla="*/ 5869858 w 5911243"/>
              <a:gd name="connsiteY53" fmla="*/ 9832 h 1091381"/>
              <a:gd name="connsiteX54" fmla="*/ 5840362 w 5911243"/>
              <a:gd name="connsiteY54" fmla="*/ 0 h 1091381"/>
              <a:gd name="connsiteX55" fmla="*/ 5712542 w 5911243"/>
              <a:gd name="connsiteY55" fmla="*/ 19665 h 1091381"/>
              <a:gd name="connsiteX56" fmla="*/ 5663381 w 5911243"/>
              <a:gd name="connsiteY56" fmla="*/ 29497 h 1091381"/>
              <a:gd name="connsiteX57" fmla="*/ 5692878 w 5911243"/>
              <a:gd name="connsiteY57" fmla="*/ 19665 h 1091381"/>
              <a:gd name="connsiteX58" fmla="*/ 5761703 w 5911243"/>
              <a:gd name="connsiteY58" fmla="*/ 0 h 1091381"/>
              <a:gd name="connsiteX59" fmla="*/ 5879691 w 5911243"/>
              <a:gd name="connsiteY59" fmla="*/ 294968 h 1091381"/>
              <a:gd name="connsiteX60" fmla="*/ 5869858 w 5911243"/>
              <a:gd name="connsiteY60" fmla="*/ 304800 h 109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911243" h="1091381">
                <a:moveTo>
                  <a:pt x="0" y="1091381"/>
                </a:moveTo>
                <a:cubicBezTo>
                  <a:pt x="140986" y="926898"/>
                  <a:pt x="-10243" y="1081823"/>
                  <a:pt x="108155" y="1002890"/>
                </a:cubicBezTo>
                <a:cubicBezTo>
                  <a:pt x="123581" y="992606"/>
                  <a:pt x="132058" y="973845"/>
                  <a:pt x="147484" y="963561"/>
                </a:cubicBezTo>
                <a:cubicBezTo>
                  <a:pt x="162169" y="953771"/>
                  <a:pt x="181217" y="952468"/>
                  <a:pt x="196645" y="943897"/>
                </a:cubicBezTo>
                <a:cubicBezTo>
                  <a:pt x="210970" y="935939"/>
                  <a:pt x="220999" y="921055"/>
                  <a:pt x="235974" y="914400"/>
                </a:cubicBezTo>
                <a:cubicBezTo>
                  <a:pt x="251245" y="907613"/>
                  <a:pt x="268923" y="908621"/>
                  <a:pt x="285136" y="904568"/>
                </a:cubicBezTo>
                <a:cubicBezTo>
                  <a:pt x="295191" y="902054"/>
                  <a:pt x="304668" y="897583"/>
                  <a:pt x="314633" y="894736"/>
                </a:cubicBezTo>
                <a:cubicBezTo>
                  <a:pt x="327626" y="891024"/>
                  <a:pt x="340969" y="888615"/>
                  <a:pt x="353962" y="884903"/>
                </a:cubicBezTo>
                <a:cubicBezTo>
                  <a:pt x="436821" y="861228"/>
                  <a:pt x="326772" y="892343"/>
                  <a:pt x="412955" y="855407"/>
                </a:cubicBezTo>
                <a:cubicBezTo>
                  <a:pt x="425376" y="850084"/>
                  <a:pt x="439341" y="849457"/>
                  <a:pt x="452284" y="845574"/>
                </a:cubicBezTo>
                <a:cubicBezTo>
                  <a:pt x="557561" y="813991"/>
                  <a:pt x="466761" y="830362"/>
                  <a:pt x="609600" y="816077"/>
                </a:cubicBezTo>
                <a:cubicBezTo>
                  <a:pt x="792732" y="755035"/>
                  <a:pt x="609365" y="812913"/>
                  <a:pt x="1120878" y="796413"/>
                </a:cubicBezTo>
                <a:cubicBezTo>
                  <a:pt x="1163588" y="795035"/>
                  <a:pt x="1206091" y="789858"/>
                  <a:pt x="1248697" y="786581"/>
                </a:cubicBezTo>
                <a:cubicBezTo>
                  <a:pt x="1271639" y="780026"/>
                  <a:pt x="1293988" y="770839"/>
                  <a:pt x="1317523" y="766916"/>
                </a:cubicBezTo>
                <a:cubicBezTo>
                  <a:pt x="1408890" y="751688"/>
                  <a:pt x="1720915" y="747560"/>
                  <a:pt x="1730478" y="747252"/>
                </a:cubicBezTo>
                <a:cubicBezTo>
                  <a:pt x="1857900" y="704774"/>
                  <a:pt x="1638952" y="776925"/>
                  <a:pt x="1799303" y="727587"/>
                </a:cubicBezTo>
                <a:cubicBezTo>
                  <a:pt x="1829021" y="718443"/>
                  <a:pt x="1856892" y="701524"/>
                  <a:pt x="1887794" y="698090"/>
                </a:cubicBezTo>
                <a:cubicBezTo>
                  <a:pt x="1917291" y="694813"/>
                  <a:pt x="1946904" y="692455"/>
                  <a:pt x="1976284" y="688258"/>
                </a:cubicBezTo>
                <a:cubicBezTo>
                  <a:pt x="1992828" y="685895"/>
                  <a:pt x="2009161" y="682184"/>
                  <a:pt x="2025445" y="678426"/>
                </a:cubicBezTo>
                <a:cubicBezTo>
                  <a:pt x="2051779" y="672349"/>
                  <a:pt x="2077211" y="661450"/>
                  <a:pt x="2104103" y="658761"/>
                </a:cubicBezTo>
                <a:lnTo>
                  <a:pt x="2202426" y="648929"/>
                </a:lnTo>
                <a:cubicBezTo>
                  <a:pt x="2212258" y="645652"/>
                  <a:pt x="2221806" y="641345"/>
                  <a:pt x="2231923" y="639097"/>
                </a:cubicBezTo>
                <a:cubicBezTo>
                  <a:pt x="2347146" y="613492"/>
                  <a:pt x="2519796" y="622112"/>
                  <a:pt x="2605549" y="619432"/>
                </a:cubicBezTo>
                <a:cubicBezTo>
                  <a:pt x="2803152" y="540392"/>
                  <a:pt x="2616152" y="608500"/>
                  <a:pt x="3126658" y="589936"/>
                </a:cubicBezTo>
                <a:cubicBezTo>
                  <a:pt x="3149818" y="589094"/>
                  <a:pt x="3172542" y="583381"/>
                  <a:pt x="3195484" y="580103"/>
                </a:cubicBezTo>
                <a:cubicBezTo>
                  <a:pt x="3580259" y="451849"/>
                  <a:pt x="3185379" y="580108"/>
                  <a:pt x="4345858" y="560439"/>
                </a:cubicBezTo>
                <a:cubicBezTo>
                  <a:pt x="4372564" y="559986"/>
                  <a:pt x="4389760" y="545759"/>
                  <a:pt x="4414684" y="540774"/>
                </a:cubicBezTo>
                <a:cubicBezTo>
                  <a:pt x="4437409" y="536229"/>
                  <a:pt x="4460650" y="534752"/>
                  <a:pt x="4483510" y="530942"/>
                </a:cubicBezTo>
                <a:cubicBezTo>
                  <a:pt x="4499994" y="528195"/>
                  <a:pt x="4516187" y="523857"/>
                  <a:pt x="4532671" y="521110"/>
                </a:cubicBezTo>
                <a:cubicBezTo>
                  <a:pt x="4588805" y="511754"/>
                  <a:pt x="4632342" y="507850"/>
                  <a:pt x="4689987" y="501445"/>
                </a:cubicBezTo>
                <a:cubicBezTo>
                  <a:pt x="4703097" y="498168"/>
                  <a:pt x="4716323" y="495325"/>
                  <a:pt x="4729316" y="491613"/>
                </a:cubicBezTo>
                <a:cubicBezTo>
                  <a:pt x="4739281" y="488766"/>
                  <a:pt x="4748696" y="484029"/>
                  <a:pt x="4758813" y="481781"/>
                </a:cubicBezTo>
                <a:cubicBezTo>
                  <a:pt x="4778274" y="477456"/>
                  <a:pt x="4798193" y="475514"/>
                  <a:pt x="4817807" y="471948"/>
                </a:cubicBezTo>
                <a:cubicBezTo>
                  <a:pt x="4834249" y="468958"/>
                  <a:pt x="4850654" y="465741"/>
                  <a:pt x="4866968" y="462116"/>
                </a:cubicBezTo>
                <a:cubicBezTo>
                  <a:pt x="4880159" y="459185"/>
                  <a:pt x="4893304" y="455996"/>
                  <a:pt x="4906297" y="452284"/>
                </a:cubicBezTo>
                <a:cubicBezTo>
                  <a:pt x="4916262" y="449437"/>
                  <a:pt x="4925677" y="444700"/>
                  <a:pt x="4935794" y="442452"/>
                </a:cubicBezTo>
                <a:cubicBezTo>
                  <a:pt x="4955255" y="438127"/>
                  <a:pt x="4975326" y="436944"/>
                  <a:pt x="4994787" y="432619"/>
                </a:cubicBezTo>
                <a:cubicBezTo>
                  <a:pt x="5004904" y="430371"/>
                  <a:pt x="5014121" y="424820"/>
                  <a:pt x="5024284" y="422787"/>
                </a:cubicBezTo>
                <a:cubicBezTo>
                  <a:pt x="5063381" y="414968"/>
                  <a:pt x="5142271" y="403123"/>
                  <a:pt x="5142271" y="403123"/>
                </a:cubicBezTo>
                <a:cubicBezTo>
                  <a:pt x="5152103" y="399845"/>
                  <a:pt x="5161524" y="394866"/>
                  <a:pt x="5171768" y="393290"/>
                </a:cubicBezTo>
                <a:cubicBezTo>
                  <a:pt x="5204323" y="388281"/>
                  <a:pt x="5237997" y="390864"/>
                  <a:pt x="5270091" y="383458"/>
                </a:cubicBezTo>
                <a:cubicBezTo>
                  <a:pt x="5281605" y="380801"/>
                  <a:pt x="5289018" y="369079"/>
                  <a:pt x="5299587" y="363794"/>
                </a:cubicBezTo>
                <a:cubicBezTo>
                  <a:pt x="5308857" y="359159"/>
                  <a:pt x="5319814" y="358596"/>
                  <a:pt x="5329084" y="353961"/>
                </a:cubicBezTo>
                <a:cubicBezTo>
                  <a:pt x="5405317" y="315844"/>
                  <a:pt x="5313943" y="349176"/>
                  <a:pt x="5388078" y="324465"/>
                </a:cubicBezTo>
                <a:cubicBezTo>
                  <a:pt x="5458315" y="277640"/>
                  <a:pt x="5424143" y="290868"/>
                  <a:pt x="5486400" y="275303"/>
                </a:cubicBezTo>
                <a:cubicBezTo>
                  <a:pt x="5490873" y="271948"/>
                  <a:pt x="5544047" y="230933"/>
                  <a:pt x="5555226" y="226142"/>
                </a:cubicBezTo>
                <a:cubicBezTo>
                  <a:pt x="5567647" y="220819"/>
                  <a:pt x="5581445" y="219587"/>
                  <a:pt x="5594555" y="216310"/>
                </a:cubicBezTo>
                <a:cubicBezTo>
                  <a:pt x="5604387" y="209755"/>
                  <a:pt x="5613483" y="201930"/>
                  <a:pt x="5624052" y="196645"/>
                </a:cubicBezTo>
                <a:cubicBezTo>
                  <a:pt x="5633322" y="192010"/>
                  <a:pt x="5644023" y="190896"/>
                  <a:pt x="5653549" y="186813"/>
                </a:cubicBezTo>
                <a:cubicBezTo>
                  <a:pt x="5667021" y="181039"/>
                  <a:pt x="5680152" y="174420"/>
                  <a:pt x="5692878" y="167148"/>
                </a:cubicBezTo>
                <a:cubicBezTo>
                  <a:pt x="5716052" y="153905"/>
                  <a:pt x="5740596" y="133063"/>
                  <a:pt x="5761703" y="117987"/>
                </a:cubicBezTo>
                <a:cubicBezTo>
                  <a:pt x="5771319" y="111119"/>
                  <a:pt x="5781368" y="104878"/>
                  <a:pt x="5791200" y="98323"/>
                </a:cubicBezTo>
                <a:cubicBezTo>
                  <a:pt x="5797755" y="88491"/>
                  <a:pt x="5803014" y="77658"/>
                  <a:pt x="5810865" y="68826"/>
                </a:cubicBezTo>
                <a:cubicBezTo>
                  <a:pt x="5829341" y="48041"/>
                  <a:pt x="5869858" y="9832"/>
                  <a:pt x="5869858" y="9832"/>
                </a:cubicBezTo>
                <a:cubicBezTo>
                  <a:pt x="5860026" y="6555"/>
                  <a:pt x="5850726" y="0"/>
                  <a:pt x="5840362" y="0"/>
                </a:cubicBezTo>
                <a:cubicBezTo>
                  <a:pt x="5829306" y="0"/>
                  <a:pt x="5727722" y="16905"/>
                  <a:pt x="5712542" y="19665"/>
                </a:cubicBezTo>
                <a:cubicBezTo>
                  <a:pt x="5696100" y="22655"/>
                  <a:pt x="5680093" y="29497"/>
                  <a:pt x="5663381" y="29497"/>
                </a:cubicBezTo>
                <a:cubicBezTo>
                  <a:pt x="5653017" y="29497"/>
                  <a:pt x="5682913" y="22512"/>
                  <a:pt x="5692878" y="19665"/>
                </a:cubicBezTo>
                <a:cubicBezTo>
                  <a:pt x="5779290" y="-5025"/>
                  <a:pt x="5690988" y="23572"/>
                  <a:pt x="5761703" y="0"/>
                </a:cubicBezTo>
                <a:cubicBezTo>
                  <a:pt x="5979627" y="16763"/>
                  <a:pt x="5901494" y="-32068"/>
                  <a:pt x="5879691" y="294968"/>
                </a:cubicBezTo>
                <a:cubicBezTo>
                  <a:pt x="5879383" y="299593"/>
                  <a:pt x="5873136" y="301523"/>
                  <a:pt x="5869858" y="30480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5850194" y="2160337"/>
            <a:ext cx="1071900" cy="2263778"/>
          </a:xfrm>
          <a:custGeom>
            <a:avLst/>
            <a:gdLst>
              <a:gd name="connsiteX0" fmla="*/ 0 w 1071900"/>
              <a:gd name="connsiteY0" fmla="*/ 2460824 h 2460824"/>
              <a:gd name="connsiteX1" fmla="*/ 29496 w 1071900"/>
              <a:gd name="connsiteY1" fmla="*/ 2352669 h 2460824"/>
              <a:gd name="connsiteX2" fmla="*/ 49161 w 1071900"/>
              <a:gd name="connsiteY2" fmla="*/ 2175689 h 2460824"/>
              <a:gd name="connsiteX3" fmla="*/ 58993 w 1071900"/>
              <a:gd name="connsiteY3" fmla="*/ 2146192 h 2460824"/>
              <a:gd name="connsiteX4" fmla="*/ 49161 w 1071900"/>
              <a:gd name="connsiteY4" fmla="*/ 1979044 h 2460824"/>
              <a:gd name="connsiteX5" fmla="*/ 29496 w 1071900"/>
              <a:gd name="connsiteY5" fmla="*/ 1949547 h 2460824"/>
              <a:gd name="connsiteX6" fmla="*/ 49161 w 1071900"/>
              <a:gd name="connsiteY6" fmla="*/ 1802063 h 2460824"/>
              <a:gd name="connsiteX7" fmla="*/ 58993 w 1071900"/>
              <a:gd name="connsiteY7" fmla="*/ 1703740 h 2460824"/>
              <a:gd name="connsiteX8" fmla="*/ 78658 w 1071900"/>
              <a:gd name="connsiteY8" fmla="*/ 1644747 h 2460824"/>
              <a:gd name="connsiteX9" fmla="*/ 88490 w 1071900"/>
              <a:gd name="connsiteY9" fmla="*/ 1585753 h 2460824"/>
              <a:gd name="connsiteX10" fmla="*/ 108154 w 1071900"/>
              <a:gd name="connsiteY10" fmla="*/ 1526760 h 2460824"/>
              <a:gd name="connsiteX11" fmla="*/ 127819 w 1071900"/>
              <a:gd name="connsiteY11" fmla="*/ 1448102 h 2460824"/>
              <a:gd name="connsiteX12" fmla="*/ 167148 w 1071900"/>
              <a:gd name="connsiteY12" fmla="*/ 1389108 h 2460824"/>
              <a:gd name="connsiteX13" fmla="*/ 196645 w 1071900"/>
              <a:gd name="connsiteY13" fmla="*/ 1320282 h 2460824"/>
              <a:gd name="connsiteX14" fmla="*/ 206477 w 1071900"/>
              <a:gd name="connsiteY14" fmla="*/ 1290786 h 2460824"/>
              <a:gd name="connsiteX15" fmla="*/ 226141 w 1071900"/>
              <a:gd name="connsiteY15" fmla="*/ 1251457 h 2460824"/>
              <a:gd name="connsiteX16" fmla="*/ 245806 w 1071900"/>
              <a:gd name="connsiteY16" fmla="*/ 1192463 h 2460824"/>
              <a:gd name="connsiteX17" fmla="*/ 265471 w 1071900"/>
              <a:gd name="connsiteY17" fmla="*/ 1153134 h 2460824"/>
              <a:gd name="connsiteX18" fmla="*/ 285135 w 1071900"/>
              <a:gd name="connsiteY18" fmla="*/ 1103973 h 2460824"/>
              <a:gd name="connsiteX19" fmla="*/ 314632 w 1071900"/>
              <a:gd name="connsiteY19" fmla="*/ 1074476 h 2460824"/>
              <a:gd name="connsiteX20" fmla="*/ 344129 w 1071900"/>
              <a:gd name="connsiteY20" fmla="*/ 1015482 h 2460824"/>
              <a:gd name="connsiteX21" fmla="*/ 393290 w 1071900"/>
              <a:gd name="connsiteY21" fmla="*/ 936824 h 2460824"/>
              <a:gd name="connsiteX22" fmla="*/ 432619 w 1071900"/>
              <a:gd name="connsiteY22" fmla="*/ 858166 h 2460824"/>
              <a:gd name="connsiteX23" fmla="*/ 491612 w 1071900"/>
              <a:gd name="connsiteY23" fmla="*/ 809005 h 2460824"/>
              <a:gd name="connsiteX24" fmla="*/ 511277 w 1071900"/>
              <a:gd name="connsiteY24" fmla="*/ 769676 h 2460824"/>
              <a:gd name="connsiteX25" fmla="*/ 540774 w 1071900"/>
              <a:gd name="connsiteY25" fmla="*/ 750011 h 2460824"/>
              <a:gd name="connsiteX26" fmla="*/ 570271 w 1071900"/>
              <a:gd name="connsiteY26" fmla="*/ 710682 h 2460824"/>
              <a:gd name="connsiteX27" fmla="*/ 609600 w 1071900"/>
              <a:gd name="connsiteY27" fmla="*/ 651689 h 2460824"/>
              <a:gd name="connsiteX28" fmla="*/ 668593 w 1071900"/>
              <a:gd name="connsiteY28" fmla="*/ 592695 h 2460824"/>
              <a:gd name="connsiteX29" fmla="*/ 707922 w 1071900"/>
              <a:gd name="connsiteY29" fmla="*/ 533702 h 2460824"/>
              <a:gd name="connsiteX30" fmla="*/ 727587 w 1071900"/>
              <a:gd name="connsiteY30" fmla="*/ 504205 h 2460824"/>
              <a:gd name="connsiteX31" fmla="*/ 786580 w 1071900"/>
              <a:gd name="connsiteY31" fmla="*/ 445211 h 2460824"/>
              <a:gd name="connsiteX32" fmla="*/ 816077 w 1071900"/>
              <a:gd name="connsiteY32" fmla="*/ 425547 h 2460824"/>
              <a:gd name="connsiteX33" fmla="*/ 875071 w 1071900"/>
              <a:gd name="connsiteY33" fmla="*/ 356721 h 2460824"/>
              <a:gd name="connsiteX34" fmla="*/ 904567 w 1071900"/>
              <a:gd name="connsiteY34" fmla="*/ 327224 h 2460824"/>
              <a:gd name="connsiteX35" fmla="*/ 924232 w 1071900"/>
              <a:gd name="connsiteY35" fmla="*/ 287895 h 2460824"/>
              <a:gd name="connsiteX36" fmla="*/ 953729 w 1071900"/>
              <a:gd name="connsiteY36" fmla="*/ 258398 h 2460824"/>
              <a:gd name="connsiteX37" fmla="*/ 993058 w 1071900"/>
              <a:gd name="connsiteY37" fmla="*/ 199405 h 2460824"/>
              <a:gd name="connsiteX38" fmla="*/ 1002890 w 1071900"/>
              <a:gd name="connsiteY38" fmla="*/ 169908 h 2460824"/>
              <a:gd name="connsiteX39" fmla="*/ 1012722 w 1071900"/>
              <a:gd name="connsiteY39" fmla="*/ 130579 h 2460824"/>
              <a:gd name="connsiteX40" fmla="*/ 1032387 w 1071900"/>
              <a:gd name="connsiteY40" fmla="*/ 91250 h 2460824"/>
              <a:gd name="connsiteX41" fmla="*/ 1042219 w 1071900"/>
              <a:gd name="connsiteY41" fmla="*/ 2760 h 2460824"/>
              <a:gd name="connsiteX42" fmla="*/ 1032387 w 1071900"/>
              <a:gd name="connsiteY42" fmla="*/ 42089 h 2460824"/>
              <a:gd name="connsiteX43" fmla="*/ 1012722 w 1071900"/>
              <a:gd name="connsiteY43" fmla="*/ 110915 h 2460824"/>
              <a:gd name="connsiteX44" fmla="*/ 993058 w 1071900"/>
              <a:gd name="connsiteY44" fmla="*/ 140411 h 2460824"/>
              <a:gd name="connsiteX45" fmla="*/ 943896 w 1071900"/>
              <a:gd name="connsiteY45" fmla="*/ 209237 h 2460824"/>
              <a:gd name="connsiteX46" fmla="*/ 914400 w 1071900"/>
              <a:gd name="connsiteY46" fmla="*/ 268231 h 2460824"/>
              <a:gd name="connsiteX47" fmla="*/ 884903 w 1071900"/>
              <a:gd name="connsiteY47" fmla="*/ 297728 h 2460824"/>
              <a:gd name="connsiteX48" fmla="*/ 943896 w 1071900"/>
              <a:gd name="connsiteY48" fmla="*/ 238734 h 2460824"/>
              <a:gd name="connsiteX49" fmla="*/ 983225 w 1071900"/>
              <a:gd name="connsiteY49" fmla="*/ 179740 h 2460824"/>
              <a:gd name="connsiteX50" fmla="*/ 1022554 w 1071900"/>
              <a:gd name="connsiteY50" fmla="*/ 110915 h 2460824"/>
              <a:gd name="connsiteX51" fmla="*/ 1052051 w 1071900"/>
              <a:gd name="connsiteY51" fmla="*/ 101082 h 2460824"/>
              <a:gd name="connsiteX52" fmla="*/ 1061883 w 1071900"/>
              <a:gd name="connsiteY52" fmla="*/ 140411 h 2460824"/>
              <a:gd name="connsiteX53" fmla="*/ 1071716 w 1071900"/>
              <a:gd name="connsiteY53" fmla="*/ 445211 h 246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1900" h="2460824">
                <a:moveTo>
                  <a:pt x="0" y="2460824"/>
                </a:moveTo>
                <a:cubicBezTo>
                  <a:pt x="14608" y="2417001"/>
                  <a:pt x="23937" y="2397144"/>
                  <a:pt x="29496" y="2352669"/>
                </a:cubicBezTo>
                <a:cubicBezTo>
                  <a:pt x="37785" y="2286356"/>
                  <a:pt x="36541" y="2238790"/>
                  <a:pt x="49161" y="2175689"/>
                </a:cubicBezTo>
                <a:cubicBezTo>
                  <a:pt x="51194" y="2165526"/>
                  <a:pt x="55716" y="2156024"/>
                  <a:pt x="58993" y="2146192"/>
                </a:cubicBezTo>
                <a:cubicBezTo>
                  <a:pt x="55716" y="2090476"/>
                  <a:pt x="57440" y="2034239"/>
                  <a:pt x="49161" y="1979044"/>
                </a:cubicBezTo>
                <a:cubicBezTo>
                  <a:pt x="47408" y="1967358"/>
                  <a:pt x="30477" y="1961323"/>
                  <a:pt x="29496" y="1949547"/>
                </a:cubicBezTo>
                <a:cubicBezTo>
                  <a:pt x="26705" y="1916053"/>
                  <a:pt x="44409" y="1840079"/>
                  <a:pt x="49161" y="1802063"/>
                </a:cubicBezTo>
                <a:cubicBezTo>
                  <a:pt x="53246" y="1769380"/>
                  <a:pt x="52923" y="1736114"/>
                  <a:pt x="58993" y="1703740"/>
                </a:cubicBezTo>
                <a:cubicBezTo>
                  <a:pt x="62813" y="1683367"/>
                  <a:pt x="78658" y="1644747"/>
                  <a:pt x="78658" y="1644747"/>
                </a:cubicBezTo>
                <a:cubicBezTo>
                  <a:pt x="81935" y="1625082"/>
                  <a:pt x="83655" y="1605094"/>
                  <a:pt x="88490" y="1585753"/>
                </a:cubicBezTo>
                <a:cubicBezTo>
                  <a:pt x="93517" y="1565644"/>
                  <a:pt x="104089" y="1547085"/>
                  <a:pt x="108154" y="1526760"/>
                </a:cubicBezTo>
                <a:cubicBezTo>
                  <a:pt x="110878" y="1513142"/>
                  <a:pt x="118372" y="1465107"/>
                  <a:pt x="127819" y="1448102"/>
                </a:cubicBezTo>
                <a:cubicBezTo>
                  <a:pt x="139297" y="1427442"/>
                  <a:pt x="154038" y="1408773"/>
                  <a:pt x="167148" y="1389108"/>
                </a:cubicBezTo>
                <a:cubicBezTo>
                  <a:pt x="190204" y="1319936"/>
                  <a:pt x="160197" y="1405325"/>
                  <a:pt x="196645" y="1320282"/>
                </a:cubicBezTo>
                <a:cubicBezTo>
                  <a:pt x="200728" y="1310756"/>
                  <a:pt x="202395" y="1300312"/>
                  <a:pt x="206477" y="1290786"/>
                </a:cubicBezTo>
                <a:cubicBezTo>
                  <a:pt x="212251" y="1277314"/>
                  <a:pt x="220698" y="1265066"/>
                  <a:pt x="226141" y="1251457"/>
                </a:cubicBezTo>
                <a:cubicBezTo>
                  <a:pt x="233839" y="1232211"/>
                  <a:pt x="236536" y="1211003"/>
                  <a:pt x="245806" y="1192463"/>
                </a:cubicBezTo>
                <a:cubicBezTo>
                  <a:pt x="252361" y="1179353"/>
                  <a:pt x="259518" y="1166528"/>
                  <a:pt x="265471" y="1153134"/>
                </a:cubicBezTo>
                <a:cubicBezTo>
                  <a:pt x="272639" y="1137006"/>
                  <a:pt x="275781" y="1118940"/>
                  <a:pt x="285135" y="1103973"/>
                </a:cubicBezTo>
                <a:cubicBezTo>
                  <a:pt x="292505" y="1092182"/>
                  <a:pt x="304800" y="1084308"/>
                  <a:pt x="314632" y="1074476"/>
                </a:cubicBezTo>
                <a:cubicBezTo>
                  <a:pt x="339345" y="1000335"/>
                  <a:pt x="306009" y="1091723"/>
                  <a:pt x="344129" y="1015482"/>
                </a:cubicBezTo>
                <a:cubicBezTo>
                  <a:pt x="381372" y="940995"/>
                  <a:pt x="341532" y="988582"/>
                  <a:pt x="393290" y="936824"/>
                </a:cubicBezTo>
                <a:cubicBezTo>
                  <a:pt x="406400" y="910605"/>
                  <a:pt x="408228" y="874426"/>
                  <a:pt x="432619" y="858166"/>
                </a:cubicBezTo>
                <a:cubicBezTo>
                  <a:pt x="456141" y="842485"/>
                  <a:pt x="474405" y="833096"/>
                  <a:pt x="491612" y="809005"/>
                </a:cubicBezTo>
                <a:cubicBezTo>
                  <a:pt x="500131" y="797078"/>
                  <a:pt x="501894" y="780936"/>
                  <a:pt x="511277" y="769676"/>
                </a:cubicBezTo>
                <a:cubicBezTo>
                  <a:pt x="518842" y="760598"/>
                  <a:pt x="532418" y="758367"/>
                  <a:pt x="540774" y="750011"/>
                </a:cubicBezTo>
                <a:cubicBezTo>
                  <a:pt x="552361" y="738424"/>
                  <a:pt x="560874" y="724107"/>
                  <a:pt x="570271" y="710682"/>
                </a:cubicBezTo>
                <a:cubicBezTo>
                  <a:pt x="583824" y="691321"/>
                  <a:pt x="592889" y="668401"/>
                  <a:pt x="609600" y="651689"/>
                </a:cubicBezTo>
                <a:cubicBezTo>
                  <a:pt x="629264" y="632024"/>
                  <a:pt x="653167" y="615834"/>
                  <a:pt x="668593" y="592695"/>
                </a:cubicBezTo>
                <a:lnTo>
                  <a:pt x="707922" y="533702"/>
                </a:lnTo>
                <a:cubicBezTo>
                  <a:pt x="714477" y="523870"/>
                  <a:pt x="719231" y="512561"/>
                  <a:pt x="727587" y="504205"/>
                </a:cubicBezTo>
                <a:cubicBezTo>
                  <a:pt x="747251" y="484540"/>
                  <a:pt x="763441" y="460637"/>
                  <a:pt x="786580" y="445211"/>
                </a:cubicBezTo>
                <a:cubicBezTo>
                  <a:pt x="796412" y="438656"/>
                  <a:pt x="806999" y="433112"/>
                  <a:pt x="816077" y="425547"/>
                </a:cubicBezTo>
                <a:cubicBezTo>
                  <a:pt x="852670" y="395053"/>
                  <a:pt x="842524" y="394693"/>
                  <a:pt x="875071" y="356721"/>
                </a:cubicBezTo>
                <a:cubicBezTo>
                  <a:pt x="884120" y="346164"/>
                  <a:pt x="896485" y="338539"/>
                  <a:pt x="904567" y="327224"/>
                </a:cubicBezTo>
                <a:cubicBezTo>
                  <a:pt x="913086" y="315297"/>
                  <a:pt x="915713" y="299822"/>
                  <a:pt x="924232" y="287895"/>
                </a:cubicBezTo>
                <a:cubicBezTo>
                  <a:pt x="932314" y="276580"/>
                  <a:pt x="945192" y="269374"/>
                  <a:pt x="953729" y="258398"/>
                </a:cubicBezTo>
                <a:cubicBezTo>
                  <a:pt x="968239" y="239743"/>
                  <a:pt x="993058" y="199405"/>
                  <a:pt x="993058" y="199405"/>
                </a:cubicBezTo>
                <a:cubicBezTo>
                  <a:pt x="996335" y="189573"/>
                  <a:pt x="1000043" y="179873"/>
                  <a:pt x="1002890" y="169908"/>
                </a:cubicBezTo>
                <a:cubicBezTo>
                  <a:pt x="1006602" y="156915"/>
                  <a:pt x="1007977" y="143232"/>
                  <a:pt x="1012722" y="130579"/>
                </a:cubicBezTo>
                <a:cubicBezTo>
                  <a:pt x="1017868" y="116855"/>
                  <a:pt x="1025832" y="104360"/>
                  <a:pt x="1032387" y="91250"/>
                </a:cubicBezTo>
                <a:cubicBezTo>
                  <a:pt x="1035664" y="61753"/>
                  <a:pt x="1042219" y="32438"/>
                  <a:pt x="1042219" y="2760"/>
                </a:cubicBezTo>
                <a:cubicBezTo>
                  <a:pt x="1042219" y="-10753"/>
                  <a:pt x="1035943" y="29052"/>
                  <a:pt x="1032387" y="42089"/>
                </a:cubicBezTo>
                <a:cubicBezTo>
                  <a:pt x="1026109" y="65108"/>
                  <a:pt x="1021583" y="88761"/>
                  <a:pt x="1012722" y="110915"/>
                </a:cubicBezTo>
                <a:cubicBezTo>
                  <a:pt x="1008333" y="121886"/>
                  <a:pt x="999926" y="130795"/>
                  <a:pt x="993058" y="140411"/>
                </a:cubicBezTo>
                <a:cubicBezTo>
                  <a:pt x="932074" y="225788"/>
                  <a:pt x="990244" y="139716"/>
                  <a:pt x="943896" y="209237"/>
                </a:cubicBezTo>
                <a:cubicBezTo>
                  <a:pt x="934042" y="238799"/>
                  <a:pt x="935577" y="242818"/>
                  <a:pt x="914400" y="268231"/>
                </a:cubicBezTo>
                <a:cubicBezTo>
                  <a:pt x="905498" y="278913"/>
                  <a:pt x="876560" y="308852"/>
                  <a:pt x="884903" y="297728"/>
                </a:cubicBezTo>
                <a:cubicBezTo>
                  <a:pt x="921490" y="248945"/>
                  <a:pt x="900765" y="267488"/>
                  <a:pt x="943896" y="238734"/>
                </a:cubicBezTo>
                <a:cubicBezTo>
                  <a:pt x="964989" y="175460"/>
                  <a:pt x="937194" y="244184"/>
                  <a:pt x="983225" y="179740"/>
                </a:cubicBezTo>
                <a:cubicBezTo>
                  <a:pt x="992901" y="166194"/>
                  <a:pt x="1007074" y="123299"/>
                  <a:pt x="1022554" y="110915"/>
                </a:cubicBezTo>
                <a:cubicBezTo>
                  <a:pt x="1030647" y="104440"/>
                  <a:pt x="1042219" y="104360"/>
                  <a:pt x="1052051" y="101082"/>
                </a:cubicBezTo>
                <a:cubicBezTo>
                  <a:pt x="1055328" y="114192"/>
                  <a:pt x="1060660" y="126953"/>
                  <a:pt x="1061883" y="140411"/>
                </a:cubicBezTo>
                <a:cubicBezTo>
                  <a:pt x="1074080" y="274570"/>
                  <a:pt x="1071716" y="319863"/>
                  <a:pt x="1071716" y="44521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p:cNvSpPr/>
          <p:nvPr/>
        </p:nvSpPr>
        <p:spPr>
          <a:xfrm>
            <a:off x="6754761" y="1326414"/>
            <a:ext cx="3106994" cy="2291857"/>
          </a:xfrm>
          <a:custGeom>
            <a:avLst/>
            <a:gdLst>
              <a:gd name="connsiteX0" fmla="*/ 3106994 w 3106994"/>
              <a:gd name="connsiteY0" fmla="*/ 2291857 h 2291857"/>
              <a:gd name="connsiteX1" fmla="*/ 3057833 w 3106994"/>
              <a:gd name="connsiteY1" fmla="*/ 2262360 h 2291857"/>
              <a:gd name="connsiteX2" fmla="*/ 3048000 w 3106994"/>
              <a:gd name="connsiteY2" fmla="*/ 2232863 h 2291857"/>
              <a:gd name="connsiteX3" fmla="*/ 2998839 w 3106994"/>
              <a:gd name="connsiteY3" fmla="*/ 2164038 h 2291857"/>
              <a:gd name="connsiteX4" fmla="*/ 2979174 w 3106994"/>
              <a:gd name="connsiteY4" fmla="*/ 2114876 h 2291857"/>
              <a:gd name="connsiteX5" fmla="*/ 2949678 w 3106994"/>
              <a:gd name="connsiteY5" fmla="*/ 2065715 h 2291857"/>
              <a:gd name="connsiteX6" fmla="*/ 2939845 w 3106994"/>
              <a:gd name="connsiteY6" fmla="*/ 2026386 h 2291857"/>
              <a:gd name="connsiteX7" fmla="*/ 2920181 w 3106994"/>
              <a:gd name="connsiteY7" fmla="*/ 1977225 h 2291857"/>
              <a:gd name="connsiteX8" fmla="*/ 2880852 w 3106994"/>
              <a:gd name="connsiteY8" fmla="*/ 1878902 h 2291857"/>
              <a:gd name="connsiteX9" fmla="*/ 2871020 w 3106994"/>
              <a:gd name="connsiteY9" fmla="*/ 1839573 h 2291857"/>
              <a:gd name="connsiteX10" fmla="*/ 2851355 w 3106994"/>
              <a:gd name="connsiteY10" fmla="*/ 1800244 h 2291857"/>
              <a:gd name="connsiteX11" fmla="*/ 2812026 w 3106994"/>
              <a:gd name="connsiteY11" fmla="*/ 1721586 h 2291857"/>
              <a:gd name="connsiteX12" fmla="*/ 2782529 w 3106994"/>
              <a:gd name="connsiteY12" fmla="*/ 1623263 h 2291857"/>
              <a:gd name="connsiteX13" fmla="*/ 2772697 w 3106994"/>
              <a:gd name="connsiteY13" fmla="*/ 1593767 h 2291857"/>
              <a:gd name="connsiteX14" fmla="*/ 2753033 w 3106994"/>
              <a:gd name="connsiteY14" fmla="*/ 1564270 h 2291857"/>
              <a:gd name="connsiteX15" fmla="*/ 2733368 w 3106994"/>
              <a:gd name="connsiteY15" fmla="*/ 1495444 h 2291857"/>
              <a:gd name="connsiteX16" fmla="*/ 2713704 w 3106994"/>
              <a:gd name="connsiteY16" fmla="*/ 1456115 h 2291857"/>
              <a:gd name="connsiteX17" fmla="*/ 2684207 w 3106994"/>
              <a:gd name="connsiteY17" fmla="*/ 1426618 h 2291857"/>
              <a:gd name="connsiteX18" fmla="*/ 2654710 w 3106994"/>
              <a:gd name="connsiteY18" fmla="*/ 1377457 h 2291857"/>
              <a:gd name="connsiteX19" fmla="*/ 2625213 w 3106994"/>
              <a:gd name="connsiteY19" fmla="*/ 1338128 h 2291857"/>
              <a:gd name="connsiteX20" fmla="*/ 2585884 w 3106994"/>
              <a:gd name="connsiteY20" fmla="*/ 1249638 h 2291857"/>
              <a:gd name="connsiteX21" fmla="*/ 2556387 w 3106994"/>
              <a:gd name="connsiteY21" fmla="*/ 1190644 h 2291857"/>
              <a:gd name="connsiteX22" fmla="*/ 2526891 w 3106994"/>
              <a:gd name="connsiteY22" fmla="*/ 1170980 h 2291857"/>
              <a:gd name="connsiteX23" fmla="*/ 2517058 w 3106994"/>
              <a:gd name="connsiteY23" fmla="*/ 1141483 h 2291857"/>
              <a:gd name="connsiteX24" fmla="*/ 2497394 w 3106994"/>
              <a:gd name="connsiteY24" fmla="*/ 1111986 h 2291857"/>
              <a:gd name="connsiteX25" fmla="*/ 2467897 w 3106994"/>
              <a:gd name="connsiteY25" fmla="*/ 1052992 h 2291857"/>
              <a:gd name="connsiteX26" fmla="*/ 2458065 w 3106994"/>
              <a:gd name="connsiteY26" fmla="*/ 1023496 h 2291857"/>
              <a:gd name="connsiteX27" fmla="*/ 2399071 w 3106994"/>
              <a:gd name="connsiteY27" fmla="*/ 944838 h 2291857"/>
              <a:gd name="connsiteX28" fmla="*/ 2369574 w 3106994"/>
              <a:gd name="connsiteY28" fmla="*/ 895676 h 2291857"/>
              <a:gd name="connsiteX29" fmla="*/ 2310581 w 3106994"/>
              <a:gd name="connsiteY29" fmla="*/ 817018 h 2291857"/>
              <a:gd name="connsiteX30" fmla="*/ 2300749 w 3106994"/>
              <a:gd name="connsiteY30" fmla="*/ 787521 h 2291857"/>
              <a:gd name="connsiteX31" fmla="*/ 2222091 w 3106994"/>
              <a:gd name="connsiteY31" fmla="*/ 728528 h 2291857"/>
              <a:gd name="connsiteX32" fmla="*/ 2163097 w 3106994"/>
              <a:gd name="connsiteY32" fmla="*/ 679367 h 2291857"/>
              <a:gd name="connsiteX33" fmla="*/ 2094271 w 3106994"/>
              <a:gd name="connsiteY33" fmla="*/ 640038 h 2291857"/>
              <a:gd name="connsiteX34" fmla="*/ 2064774 w 3106994"/>
              <a:gd name="connsiteY34" fmla="*/ 610541 h 2291857"/>
              <a:gd name="connsiteX35" fmla="*/ 1986116 w 3106994"/>
              <a:gd name="connsiteY35" fmla="*/ 551547 h 2291857"/>
              <a:gd name="connsiteX36" fmla="*/ 1917291 w 3106994"/>
              <a:gd name="connsiteY36" fmla="*/ 492554 h 2291857"/>
              <a:gd name="connsiteX37" fmla="*/ 1858297 w 3106994"/>
              <a:gd name="connsiteY37" fmla="*/ 453225 h 2291857"/>
              <a:gd name="connsiteX38" fmla="*/ 1828800 w 3106994"/>
              <a:gd name="connsiteY38" fmla="*/ 433560 h 2291857"/>
              <a:gd name="connsiteX39" fmla="*/ 1779639 w 3106994"/>
              <a:gd name="connsiteY39" fmla="*/ 413896 h 2291857"/>
              <a:gd name="connsiteX40" fmla="*/ 1750142 w 3106994"/>
              <a:gd name="connsiteY40" fmla="*/ 394231 h 2291857"/>
              <a:gd name="connsiteX41" fmla="*/ 1671484 w 3106994"/>
              <a:gd name="connsiteY41" fmla="*/ 354902 h 2291857"/>
              <a:gd name="connsiteX42" fmla="*/ 1602658 w 3106994"/>
              <a:gd name="connsiteY42" fmla="*/ 315573 h 2291857"/>
              <a:gd name="connsiteX43" fmla="*/ 1553497 w 3106994"/>
              <a:gd name="connsiteY43" fmla="*/ 305741 h 2291857"/>
              <a:gd name="connsiteX44" fmla="*/ 1524000 w 3106994"/>
              <a:gd name="connsiteY44" fmla="*/ 286076 h 2291857"/>
              <a:gd name="connsiteX45" fmla="*/ 1445342 w 3106994"/>
              <a:gd name="connsiteY45" fmla="*/ 256580 h 2291857"/>
              <a:gd name="connsiteX46" fmla="*/ 1406013 w 3106994"/>
              <a:gd name="connsiteY46" fmla="*/ 246747 h 2291857"/>
              <a:gd name="connsiteX47" fmla="*/ 1337187 w 3106994"/>
              <a:gd name="connsiteY47" fmla="*/ 227083 h 2291857"/>
              <a:gd name="connsiteX48" fmla="*/ 1229033 w 3106994"/>
              <a:gd name="connsiteY48" fmla="*/ 207418 h 2291857"/>
              <a:gd name="connsiteX49" fmla="*/ 1160207 w 3106994"/>
              <a:gd name="connsiteY49" fmla="*/ 187754 h 2291857"/>
              <a:gd name="connsiteX50" fmla="*/ 1081549 w 3106994"/>
              <a:gd name="connsiteY50" fmla="*/ 177921 h 2291857"/>
              <a:gd name="connsiteX51" fmla="*/ 983226 w 3106994"/>
              <a:gd name="connsiteY51" fmla="*/ 158257 h 2291857"/>
              <a:gd name="connsiteX52" fmla="*/ 884904 w 3106994"/>
              <a:gd name="connsiteY52" fmla="*/ 138592 h 2291857"/>
              <a:gd name="connsiteX53" fmla="*/ 265471 w 3106994"/>
              <a:gd name="connsiteY53" fmla="*/ 148425 h 2291857"/>
              <a:gd name="connsiteX54" fmla="*/ 226142 w 3106994"/>
              <a:gd name="connsiteY54" fmla="*/ 158257 h 2291857"/>
              <a:gd name="connsiteX55" fmla="*/ 167149 w 3106994"/>
              <a:gd name="connsiteY55" fmla="*/ 168089 h 2291857"/>
              <a:gd name="connsiteX56" fmla="*/ 127820 w 3106994"/>
              <a:gd name="connsiteY56" fmla="*/ 177921 h 2291857"/>
              <a:gd name="connsiteX57" fmla="*/ 0 w 3106994"/>
              <a:gd name="connsiteY57" fmla="*/ 197586 h 2291857"/>
              <a:gd name="connsiteX58" fmla="*/ 49162 w 3106994"/>
              <a:gd name="connsiteY58" fmla="*/ 128760 h 2291857"/>
              <a:gd name="connsiteX59" fmla="*/ 78658 w 3106994"/>
              <a:gd name="connsiteY59" fmla="*/ 99263 h 2291857"/>
              <a:gd name="connsiteX60" fmla="*/ 127820 w 3106994"/>
              <a:gd name="connsiteY60" fmla="*/ 69767 h 2291857"/>
              <a:gd name="connsiteX61" fmla="*/ 167149 w 3106994"/>
              <a:gd name="connsiteY61" fmla="*/ 59934 h 2291857"/>
              <a:gd name="connsiteX62" fmla="*/ 226142 w 3106994"/>
              <a:gd name="connsiteY62" fmla="*/ 20605 h 2291857"/>
              <a:gd name="connsiteX63" fmla="*/ 255639 w 3106994"/>
              <a:gd name="connsiteY63" fmla="*/ 941 h 2291857"/>
              <a:gd name="connsiteX64" fmla="*/ 216310 w 3106994"/>
              <a:gd name="connsiteY64" fmla="*/ 20605 h 2291857"/>
              <a:gd name="connsiteX65" fmla="*/ 186813 w 3106994"/>
              <a:gd name="connsiteY65" fmla="*/ 40270 h 2291857"/>
              <a:gd name="connsiteX66" fmla="*/ 127820 w 3106994"/>
              <a:gd name="connsiteY66" fmla="*/ 69767 h 2291857"/>
              <a:gd name="connsiteX67" fmla="*/ 98323 w 3106994"/>
              <a:gd name="connsiteY67" fmla="*/ 89431 h 2291857"/>
              <a:gd name="connsiteX68" fmla="*/ 29497 w 3106994"/>
              <a:gd name="connsiteY68" fmla="*/ 207418 h 2291857"/>
              <a:gd name="connsiteX69" fmla="*/ 68826 w 3106994"/>
              <a:gd name="connsiteY69" fmla="*/ 256580 h 2291857"/>
              <a:gd name="connsiteX70" fmla="*/ 88491 w 3106994"/>
              <a:gd name="connsiteY70" fmla="*/ 286076 h 2291857"/>
              <a:gd name="connsiteX71" fmla="*/ 117987 w 3106994"/>
              <a:gd name="connsiteY71" fmla="*/ 295909 h 2291857"/>
              <a:gd name="connsiteX72" fmla="*/ 147484 w 3106994"/>
              <a:gd name="connsiteY72" fmla="*/ 315573 h 2291857"/>
              <a:gd name="connsiteX73" fmla="*/ 176981 w 3106994"/>
              <a:gd name="connsiteY73" fmla="*/ 325405 h 2291857"/>
              <a:gd name="connsiteX74" fmla="*/ 245807 w 3106994"/>
              <a:gd name="connsiteY74" fmla="*/ 345070 h 2291857"/>
              <a:gd name="connsiteX75" fmla="*/ 373626 w 3106994"/>
              <a:gd name="connsiteY75" fmla="*/ 364734 h 2291857"/>
              <a:gd name="connsiteX76" fmla="*/ 383458 w 3106994"/>
              <a:gd name="connsiteY76" fmla="*/ 374567 h 229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06994" h="2291857">
                <a:moveTo>
                  <a:pt x="3106994" y="2291857"/>
                </a:moveTo>
                <a:cubicBezTo>
                  <a:pt x="3090607" y="2282025"/>
                  <a:pt x="3071346" y="2275873"/>
                  <a:pt x="3057833" y="2262360"/>
                </a:cubicBezTo>
                <a:cubicBezTo>
                  <a:pt x="3050504" y="2255031"/>
                  <a:pt x="3052083" y="2242389"/>
                  <a:pt x="3048000" y="2232863"/>
                </a:cubicBezTo>
                <a:cubicBezTo>
                  <a:pt x="3028587" y="2187566"/>
                  <a:pt x="3032563" y="2197761"/>
                  <a:pt x="2998839" y="2164038"/>
                </a:cubicBezTo>
                <a:cubicBezTo>
                  <a:pt x="2992284" y="2147651"/>
                  <a:pt x="2987067" y="2130662"/>
                  <a:pt x="2979174" y="2114876"/>
                </a:cubicBezTo>
                <a:cubicBezTo>
                  <a:pt x="2970628" y="2097783"/>
                  <a:pt x="2957439" y="2083178"/>
                  <a:pt x="2949678" y="2065715"/>
                </a:cubicBezTo>
                <a:cubicBezTo>
                  <a:pt x="2944190" y="2053366"/>
                  <a:pt x="2944118" y="2039206"/>
                  <a:pt x="2939845" y="2026386"/>
                </a:cubicBezTo>
                <a:cubicBezTo>
                  <a:pt x="2934264" y="2009642"/>
                  <a:pt x="2926736" y="1993612"/>
                  <a:pt x="2920181" y="1977225"/>
                </a:cubicBezTo>
                <a:cubicBezTo>
                  <a:pt x="2899535" y="1873991"/>
                  <a:pt x="2927028" y="1982797"/>
                  <a:pt x="2880852" y="1878902"/>
                </a:cubicBezTo>
                <a:cubicBezTo>
                  <a:pt x="2875364" y="1866554"/>
                  <a:pt x="2875765" y="1852226"/>
                  <a:pt x="2871020" y="1839573"/>
                </a:cubicBezTo>
                <a:cubicBezTo>
                  <a:pt x="2865874" y="1825849"/>
                  <a:pt x="2857910" y="1813354"/>
                  <a:pt x="2851355" y="1800244"/>
                </a:cubicBezTo>
                <a:cubicBezTo>
                  <a:pt x="2827212" y="1703670"/>
                  <a:pt x="2862166" y="1821867"/>
                  <a:pt x="2812026" y="1721586"/>
                </a:cubicBezTo>
                <a:cubicBezTo>
                  <a:pt x="2796453" y="1690440"/>
                  <a:pt x="2791937" y="1656189"/>
                  <a:pt x="2782529" y="1623263"/>
                </a:cubicBezTo>
                <a:cubicBezTo>
                  <a:pt x="2779682" y="1613298"/>
                  <a:pt x="2777332" y="1603037"/>
                  <a:pt x="2772697" y="1593767"/>
                </a:cubicBezTo>
                <a:cubicBezTo>
                  <a:pt x="2767412" y="1583198"/>
                  <a:pt x="2759588" y="1574102"/>
                  <a:pt x="2753033" y="1564270"/>
                </a:cubicBezTo>
                <a:cubicBezTo>
                  <a:pt x="2748044" y="1544317"/>
                  <a:pt x="2741830" y="1515188"/>
                  <a:pt x="2733368" y="1495444"/>
                </a:cubicBezTo>
                <a:cubicBezTo>
                  <a:pt x="2727594" y="1481972"/>
                  <a:pt x="2722223" y="1468042"/>
                  <a:pt x="2713704" y="1456115"/>
                </a:cubicBezTo>
                <a:cubicBezTo>
                  <a:pt x="2705622" y="1444800"/>
                  <a:pt x="2692550" y="1437742"/>
                  <a:pt x="2684207" y="1426618"/>
                </a:cubicBezTo>
                <a:cubicBezTo>
                  <a:pt x="2672741" y="1411330"/>
                  <a:pt x="2665311" y="1393358"/>
                  <a:pt x="2654710" y="1377457"/>
                </a:cubicBezTo>
                <a:cubicBezTo>
                  <a:pt x="2645620" y="1363822"/>
                  <a:pt x="2633898" y="1352024"/>
                  <a:pt x="2625213" y="1338128"/>
                </a:cubicBezTo>
                <a:cubicBezTo>
                  <a:pt x="2605606" y="1306756"/>
                  <a:pt x="2601420" y="1283817"/>
                  <a:pt x="2585884" y="1249638"/>
                </a:cubicBezTo>
                <a:cubicBezTo>
                  <a:pt x="2576786" y="1229623"/>
                  <a:pt x="2569578" y="1208233"/>
                  <a:pt x="2556387" y="1190644"/>
                </a:cubicBezTo>
                <a:cubicBezTo>
                  <a:pt x="2549297" y="1181191"/>
                  <a:pt x="2536723" y="1177535"/>
                  <a:pt x="2526891" y="1170980"/>
                </a:cubicBezTo>
                <a:cubicBezTo>
                  <a:pt x="2523613" y="1161148"/>
                  <a:pt x="2521693" y="1150753"/>
                  <a:pt x="2517058" y="1141483"/>
                </a:cubicBezTo>
                <a:cubicBezTo>
                  <a:pt x="2511773" y="1130914"/>
                  <a:pt x="2503133" y="1122316"/>
                  <a:pt x="2497394" y="1111986"/>
                </a:cubicBezTo>
                <a:cubicBezTo>
                  <a:pt x="2486717" y="1092767"/>
                  <a:pt x="2476826" y="1073083"/>
                  <a:pt x="2467897" y="1052992"/>
                </a:cubicBezTo>
                <a:cubicBezTo>
                  <a:pt x="2463688" y="1043521"/>
                  <a:pt x="2463629" y="1032240"/>
                  <a:pt x="2458065" y="1023496"/>
                </a:cubicBezTo>
                <a:cubicBezTo>
                  <a:pt x="2440469" y="995846"/>
                  <a:pt x="2415933" y="972942"/>
                  <a:pt x="2399071" y="944838"/>
                </a:cubicBezTo>
                <a:cubicBezTo>
                  <a:pt x="2389239" y="928451"/>
                  <a:pt x="2380452" y="911389"/>
                  <a:pt x="2369574" y="895676"/>
                </a:cubicBezTo>
                <a:cubicBezTo>
                  <a:pt x="2350919" y="868729"/>
                  <a:pt x="2310581" y="817018"/>
                  <a:pt x="2310581" y="817018"/>
                </a:cubicBezTo>
                <a:cubicBezTo>
                  <a:pt x="2307304" y="807186"/>
                  <a:pt x="2306498" y="796144"/>
                  <a:pt x="2300749" y="787521"/>
                </a:cubicBezTo>
                <a:cubicBezTo>
                  <a:pt x="2281048" y="757969"/>
                  <a:pt x="2251140" y="746684"/>
                  <a:pt x="2222091" y="728528"/>
                </a:cubicBezTo>
                <a:cubicBezTo>
                  <a:pt x="2097242" y="650496"/>
                  <a:pt x="2299534" y="776821"/>
                  <a:pt x="2163097" y="679367"/>
                </a:cubicBezTo>
                <a:cubicBezTo>
                  <a:pt x="2095793" y="631293"/>
                  <a:pt x="2149996" y="686475"/>
                  <a:pt x="2094271" y="640038"/>
                </a:cubicBezTo>
                <a:cubicBezTo>
                  <a:pt x="2083589" y="631136"/>
                  <a:pt x="2075536" y="619346"/>
                  <a:pt x="2064774" y="610541"/>
                </a:cubicBezTo>
                <a:cubicBezTo>
                  <a:pt x="2039408" y="589787"/>
                  <a:pt x="2009291" y="574722"/>
                  <a:pt x="1986116" y="551547"/>
                </a:cubicBezTo>
                <a:cubicBezTo>
                  <a:pt x="1952168" y="517599"/>
                  <a:pt x="1959334" y="521984"/>
                  <a:pt x="1917291" y="492554"/>
                </a:cubicBezTo>
                <a:cubicBezTo>
                  <a:pt x="1897929" y="479001"/>
                  <a:pt x="1877962" y="466335"/>
                  <a:pt x="1858297" y="453225"/>
                </a:cubicBezTo>
                <a:cubicBezTo>
                  <a:pt x="1848465" y="446670"/>
                  <a:pt x="1839772" y="437949"/>
                  <a:pt x="1828800" y="433560"/>
                </a:cubicBezTo>
                <a:cubicBezTo>
                  <a:pt x="1812413" y="427005"/>
                  <a:pt x="1795425" y="421789"/>
                  <a:pt x="1779639" y="413896"/>
                </a:cubicBezTo>
                <a:cubicBezTo>
                  <a:pt x="1769070" y="408611"/>
                  <a:pt x="1760516" y="399890"/>
                  <a:pt x="1750142" y="394231"/>
                </a:cubicBezTo>
                <a:cubicBezTo>
                  <a:pt x="1724407" y="380194"/>
                  <a:pt x="1695875" y="371162"/>
                  <a:pt x="1671484" y="354902"/>
                </a:cubicBezTo>
                <a:cubicBezTo>
                  <a:pt x="1649909" y="340519"/>
                  <a:pt x="1627604" y="323888"/>
                  <a:pt x="1602658" y="315573"/>
                </a:cubicBezTo>
                <a:cubicBezTo>
                  <a:pt x="1586804" y="310288"/>
                  <a:pt x="1569884" y="309018"/>
                  <a:pt x="1553497" y="305741"/>
                </a:cubicBezTo>
                <a:cubicBezTo>
                  <a:pt x="1543665" y="299186"/>
                  <a:pt x="1534569" y="291361"/>
                  <a:pt x="1524000" y="286076"/>
                </a:cubicBezTo>
                <a:cubicBezTo>
                  <a:pt x="1510144" y="279148"/>
                  <a:pt x="1465200" y="262254"/>
                  <a:pt x="1445342" y="256580"/>
                </a:cubicBezTo>
                <a:cubicBezTo>
                  <a:pt x="1432349" y="252868"/>
                  <a:pt x="1419006" y="250459"/>
                  <a:pt x="1406013" y="246747"/>
                </a:cubicBezTo>
                <a:cubicBezTo>
                  <a:pt x="1362286" y="234253"/>
                  <a:pt x="1388410" y="237328"/>
                  <a:pt x="1337187" y="227083"/>
                </a:cubicBezTo>
                <a:cubicBezTo>
                  <a:pt x="1301256" y="219897"/>
                  <a:pt x="1264862" y="215096"/>
                  <a:pt x="1229033" y="207418"/>
                </a:cubicBezTo>
                <a:cubicBezTo>
                  <a:pt x="1147210" y="189884"/>
                  <a:pt x="1261101" y="204570"/>
                  <a:pt x="1160207" y="187754"/>
                </a:cubicBezTo>
                <a:cubicBezTo>
                  <a:pt x="1134143" y="183410"/>
                  <a:pt x="1107768" y="181199"/>
                  <a:pt x="1081549" y="177921"/>
                </a:cubicBezTo>
                <a:cubicBezTo>
                  <a:pt x="1027901" y="160039"/>
                  <a:pt x="1067154" y="171169"/>
                  <a:pt x="983226" y="158257"/>
                </a:cubicBezTo>
                <a:cubicBezTo>
                  <a:pt x="920545" y="148614"/>
                  <a:pt x="937038" y="151626"/>
                  <a:pt x="884904" y="138592"/>
                </a:cubicBezTo>
                <a:lnTo>
                  <a:pt x="265471" y="148425"/>
                </a:lnTo>
                <a:cubicBezTo>
                  <a:pt x="251964" y="148828"/>
                  <a:pt x="239393" y="155607"/>
                  <a:pt x="226142" y="158257"/>
                </a:cubicBezTo>
                <a:cubicBezTo>
                  <a:pt x="206594" y="162167"/>
                  <a:pt x="186697" y="164179"/>
                  <a:pt x="167149" y="168089"/>
                </a:cubicBezTo>
                <a:cubicBezTo>
                  <a:pt x="153898" y="170739"/>
                  <a:pt x="141071" y="175271"/>
                  <a:pt x="127820" y="177921"/>
                </a:cubicBezTo>
                <a:cubicBezTo>
                  <a:pt x="93697" y="184746"/>
                  <a:pt x="33076" y="192861"/>
                  <a:pt x="0" y="197586"/>
                </a:cubicBezTo>
                <a:cubicBezTo>
                  <a:pt x="15564" y="174241"/>
                  <a:pt x="30868" y="150104"/>
                  <a:pt x="49162" y="128760"/>
                </a:cubicBezTo>
                <a:cubicBezTo>
                  <a:pt x="58211" y="118203"/>
                  <a:pt x="67534" y="107606"/>
                  <a:pt x="78658" y="99263"/>
                </a:cubicBezTo>
                <a:cubicBezTo>
                  <a:pt x="93946" y="87797"/>
                  <a:pt x="110357" y="77528"/>
                  <a:pt x="127820" y="69767"/>
                </a:cubicBezTo>
                <a:cubicBezTo>
                  <a:pt x="140169" y="64279"/>
                  <a:pt x="154039" y="63212"/>
                  <a:pt x="167149" y="59934"/>
                </a:cubicBezTo>
                <a:lnTo>
                  <a:pt x="226142" y="20605"/>
                </a:lnTo>
                <a:cubicBezTo>
                  <a:pt x="235974" y="14050"/>
                  <a:pt x="266208" y="-4344"/>
                  <a:pt x="255639" y="941"/>
                </a:cubicBezTo>
                <a:cubicBezTo>
                  <a:pt x="242529" y="7496"/>
                  <a:pt x="229036" y="13333"/>
                  <a:pt x="216310" y="20605"/>
                </a:cubicBezTo>
                <a:cubicBezTo>
                  <a:pt x="206050" y="26468"/>
                  <a:pt x="197143" y="34531"/>
                  <a:pt x="186813" y="40270"/>
                </a:cubicBezTo>
                <a:cubicBezTo>
                  <a:pt x="167594" y="50947"/>
                  <a:pt x="147039" y="59090"/>
                  <a:pt x="127820" y="69767"/>
                </a:cubicBezTo>
                <a:cubicBezTo>
                  <a:pt x="117490" y="75506"/>
                  <a:pt x="108155" y="82876"/>
                  <a:pt x="98323" y="89431"/>
                </a:cubicBezTo>
                <a:cubicBezTo>
                  <a:pt x="31221" y="178899"/>
                  <a:pt x="47278" y="136293"/>
                  <a:pt x="29497" y="207418"/>
                </a:cubicBezTo>
                <a:cubicBezTo>
                  <a:pt x="48637" y="264840"/>
                  <a:pt x="24353" y="212108"/>
                  <a:pt x="68826" y="256580"/>
                </a:cubicBezTo>
                <a:cubicBezTo>
                  <a:pt x="77182" y="264936"/>
                  <a:pt x="79264" y="278694"/>
                  <a:pt x="88491" y="286076"/>
                </a:cubicBezTo>
                <a:cubicBezTo>
                  <a:pt x="96584" y="292550"/>
                  <a:pt x="108717" y="291274"/>
                  <a:pt x="117987" y="295909"/>
                </a:cubicBezTo>
                <a:cubicBezTo>
                  <a:pt x="128556" y="301194"/>
                  <a:pt x="136915" y="310288"/>
                  <a:pt x="147484" y="315573"/>
                </a:cubicBezTo>
                <a:cubicBezTo>
                  <a:pt x="156754" y="320208"/>
                  <a:pt x="167054" y="322427"/>
                  <a:pt x="176981" y="325405"/>
                </a:cubicBezTo>
                <a:cubicBezTo>
                  <a:pt x="199835" y="332261"/>
                  <a:pt x="222477" y="340071"/>
                  <a:pt x="245807" y="345070"/>
                </a:cubicBezTo>
                <a:cubicBezTo>
                  <a:pt x="264339" y="349041"/>
                  <a:pt x="352014" y="358559"/>
                  <a:pt x="373626" y="364734"/>
                </a:cubicBezTo>
                <a:cubicBezTo>
                  <a:pt x="378083" y="366007"/>
                  <a:pt x="380181" y="371289"/>
                  <a:pt x="383458" y="37456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314698" y="1238865"/>
            <a:ext cx="3608373" cy="1477328"/>
          </a:xfrm>
          <a:prstGeom prst="rect">
            <a:avLst/>
          </a:prstGeom>
          <a:noFill/>
        </p:spPr>
        <p:txBody>
          <a:bodyPr wrap="square" rtlCol="0">
            <a:spAutoFit/>
          </a:bodyPr>
          <a:lstStyle/>
          <a:p>
            <a:r>
              <a:rPr lang="en-AU" dirty="0"/>
              <a:t>We can see that </a:t>
            </a:r>
            <a:r>
              <a:rPr lang="en-AU" dirty="0">
                <a:solidFill>
                  <a:srgbClr val="00B0F0"/>
                </a:solidFill>
              </a:rPr>
              <a:t>movements of the AD curve</a:t>
            </a:r>
            <a:r>
              <a:rPr lang="en-AU" dirty="0"/>
              <a:t>, which </a:t>
            </a:r>
            <a:r>
              <a:rPr lang="en-AU" dirty="0">
                <a:solidFill>
                  <a:srgbClr val="00B0F0"/>
                </a:solidFill>
              </a:rPr>
              <a:t>cause positive or negative output gaps </a:t>
            </a:r>
            <a:r>
              <a:rPr lang="en-AU" dirty="0"/>
              <a:t>will move us to </a:t>
            </a:r>
            <a:r>
              <a:rPr lang="en-AU" dirty="0">
                <a:solidFill>
                  <a:srgbClr val="00B0F0"/>
                </a:solidFill>
              </a:rPr>
              <a:t>different points </a:t>
            </a:r>
            <a:r>
              <a:rPr lang="en-AU" dirty="0"/>
              <a:t>along the same </a:t>
            </a:r>
            <a:r>
              <a:rPr lang="en-AU" dirty="0">
                <a:solidFill>
                  <a:srgbClr val="00B0F0"/>
                </a:solidFill>
              </a:rPr>
              <a:t>Short Run Phillips Curve</a:t>
            </a:r>
            <a:r>
              <a:rPr lang="en-AU" dirty="0"/>
              <a:t>. </a:t>
            </a:r>
          </a:p>
        </p:txBody>
      </p:sp>
      <p:sp>
        <p:nvSpPr>
          <p:cNvPr id="19" name="TextBox 18"/>
          <p:cNvSpPr txBox="1"/>
          <p:nvPr/>
        </p:nvSpPr>
        <p:spPr>
          <a:xfrm>
            <a:off x="1833749" y="5196373"/>
            <a:ext cx="1519051" cy="338554"/>
          </a:xfrm>
          <a:prstGeom prst="rect">
            <a:avLst/>
          </a:prstGeom>
          <a:solidFill>
            <a:srgbClr val="FFFF00"/>
          </a:solidFill>
        </p:spPr>
        <p:txBody>
          <a:bodyPr wrap="square" rtlCol="0">
            <a:spAutoFit/>
          </a:bodyPr>
          <a:lstStyle/>
          <a:p>
            <a:r>
              <a:rPr lang="en-AU" sz="1600" b="1" dirty="0"/>
              <a:t>-</a:t>
            </a:r>
            <a:r>
              <a:rPr lang="en-AU" sz="1600" b="1" dirty="0" err="1"/>
              <a:t>ve</a:t>
            </a:r>
            <a:r>
              <a:rPr lang="en-AU" sz="1600" b="1" dirty="0"/>
              <a:t> Output Gap</a:t>
            </a:r>
          </a:p>
        </p:txBody>
      </p:sp>
      <p:sp>
        <p:nvSpPr>
          <p:cNvPr id="20" name="TextBox 19"/>
          <p:cNvSpPr txBox="1"/>
          <p:nvPr/>
        </p:nvSpPr>
        <p:spPr>
          <a:xfrm>
            <a:off x="4502020" y="5455084"/>
            <a:ext cx="1673861" cy="857226"/>
          </a:xfrm>
          <a:prstGeom prst="rect">
            <a:avLst/>
          </a:prstGeom>
          <a:solidFill>
            <a:srgbClr val="FFFF00"/>
          </a:solidFill>
        </p:spPr>
        <p:txBody>
          <a:bodyPr wrap="square" rtlCol="0">
            <a:spAutoFit/>
          </a:bodyPr>
          <a:lstStyle/>
          <a:p>
            <a:r>
              <a:rPr lang="en-AU" sz="1600" b="1" dirty="0"/>
              <a:t>Full Employment / Long Run Equilibrium</a:t>
            </a:r>
          </a:p>
        </p:txBody>
      </p:sp>
      <p:sp>
        <p:nvSpPr>
          <p:cNvPr id="21" name="TextBox 20"/>
          <p:cNvSpPr txBox="1"/>
          <p:nvPr/>
        </p:nvSpPr>
        <p:spPr>
          <a:xfrm>
            <a:off x="8828793" y="6414289"/>
            <a:ext cx="1642562" cy="338554"/>
          </a:xfrm>
          <a:prstGeom prst="rect">
            <a:avLst/>
          </a:prstGeom>
          <a:solidFill>
            <a:srgbClr val="FFFF00"/>
          </a:solidFill>
        </p:spPr>
        <p:txBody>
          <a:bodyPr wrap="square" rtlCol="0">
            <a:spAutoFit/>
          </a:bodyPr>
          <a:lstStyle/>
          <a:p>
            <a:r>
              <a:rPr lang="en-AU" sz="1600" b="1" dirty="0"/>
              <a:t>+</a:t>
            </a:r>
            <a:r>
              <a:rPr lang="en-AU" sz="1600" b="1" dirty="0" err="1"/>
              <a:t>ve</a:t>
            </a:r>
            <a:r>
              <a:rPr lang="en-AU" sz="1600" b="1" dirty="0"/>
              <a:t> Output Gap</a:t>
            </a:r>
          </a:p>
        </p:txBody>
      </p:sp>
      <p:pic>
        <p:nvPicPr>
          <p:cNvPr id="23" name="Picture 22"/>
          <p:cNvPicPr>
            <a:picLocks noChangeAspect="1"/>
          </p:cNvPicPr>
          <p:nvPr/>
        </p:nvPicPr>
        <p:blipFill>
          <a:blip r:embed="rId6"/>
          <a:stretch>
            <a:fillRect/>
          </a:stretch>
        </p:blipFill>
        <p:spPr>
          <a:xfrm>
            <a:off x="7868943" y="210730"/>
            <a:ext cx="619211" cy="476316"/>
          </a:xfrm>
          <a:prstGeom prst="rect">
            <a:avLst/>
          </a:prstGeom>
        </p:spPr>
      </p:pic>
      <p:sp>
        <p:nvSpPr>
          <p:cNvPr id="24" name="TextBox 23"/>
          <p:cNvSpPr txBox="1"/>
          <p:nvPr/>
        </p:nvSpPr>
        <p:spPr>
          <a:xfrm>
            <a:off x="8087360" y="110779"/>
            <a:ext cx="3730459" cy="1077218"/>
          </a:xfrm>
          <a:prstGeom prst="rect">
            <a:avLst/>
          </a:prstGeom>
          <a:solidFill>
            <a:srgbClr val="FFFF00"/>
          </a:solidFill>
        </p:spPr>
        <p:txBody>
          <a:bodyPr wrap="square" rtlCol="0">
            <a:spAutoFit/>
          </a:bodyPr>
          <a:lstStyle/>
          <a:p>
            <a:r>
              <a:rPr lang="en-AU" sz="1600" dirty="0">
                <a:solidFill>
                  <a:srgbClr val="FF0000"/>
                </a:solidFill>
              </a:rPr>
              <a:t>Summary</a:t>
            </a:r>
          </a:p>
          <a:p>
            <a:r>
              <a:rPr lang="en-AU" sz="1600" dirty="0">
                <a:solidFill>
                  <a:srgbClr val="FF0000"/>
                </a:solidFill>
              </a:rPr>
              <a:t>-</a:t>
            </a:r>
            <a:r>
              <a:rPr lang="en-AU" sz="1600" dirty="0" err="1">
                <a:solidFill>
                  <a:srgbClr val="FF0000"/>
                </a:solidFill>
              </a:rPr>
              <a:t>ve</a:t>
            </a:r>
            <a:r>
              <a:rPr lang="en-AU" sz="1600" dirty="0">
                <a:solidFill>
                  <a:srgbClr val="FF0000"/>
                </a:solidFill>
              </a:rPr>
              <a:t> output gap – ↓ </a:t>
            </a:r>
            <a:r>
              <a:rPr lang="en-AU" sz="1600" dirty="0" err="1">
                <a:solidFill>
                  <a:srgbClr val="FF0000"/>
                </a:solidFill>
              </a:rPr>
              <a:t>Infl</a:t>
            </a:r>
            <a:r>
              <a:rPr lang="en-AU" sz="1600" dirty="0">
                <a:solidFill>
                  <a:srgbClr val="FF0000"/>
                </a:solidFill>
              </a:rPr>
              <a:t> ↑ UR</a:t>
            </a:r>
          </a:p>
          <a:p>
            <a:r>
              <a:rPr lang="en-AU" sz="1600" dirty="0">
                <a:solidFill>
                  <a:srgbClr val="FF0000"/>
                </a:solidFill>
              </a:rPr>
              <a:t>Long Run Equilibrium – Natural </a:t>
            </a:r>
            <a:r>
              <a:rPr lang="en-AU" sz="1600" dirty="0" err="1">
                <a:solidFill>
                  <a:srgbClr val="FF0000"/>
                </a:solidFill>
              </a:rPr>
              <a:t>Infl</a:t>
            </a:r>
            <a:r>
              <a:rPr lang="en-AU" sz="1600" dirty="0">
                <a:solidFill>
                  <a:srgbClr val="FF0000"/>
                </a:solidFill>
              </a:rPr>
              <a:t>, NRU</a:t>
            </a:r>
          </a:p>
          <a:p>
            <a:r>
              <a:rPr lang="en-AU" sz="1600" dirty="0">
                <a:solidFill>
                  <a:srgbClr val="FF0000"/>
                </a:solidFill>
              </a:rPr>
              <a:t>+</a:t>
            </a:r>
            <a:r>
              <a:rPr lang="en-AU" sz="1600" dirty="0" err="1">
                <a:solidFill>
                  <a:srgbClr val="FF0000"/>
                </a:solidFill>
              </a:rPr>
              <a:t>ve</a:t>
            </a:r>
            <a:r>
              <a:rPr lang="en-AU" sz="1600" dirty="0">
                <a:solidFill>
                  <a:srgbClr val="FF0000"/>
                </a:solidFill>
              </a:rPr>
              <a:t> output gap – ↑</a:t>
            </a:r>
            <a:r>
              <a:rPr lang="en-AU" sz="1600" dirty="0" err="1">
                <a:solidFill>
                  <a:srgbClr val="FF0000"/>
                </a:solidFill>
              </a:rPr>
              <a:t>Infl↓UR</a:t>
            </a:r>
            <a:endParaRPr lang="en-AU" sz="1600" dirty="0">
              <a:solidFill>
                <a:srgbClr val="FF0000"/>
              </a:solidFill>
            </a:endParaRPr>
          </a:p>
        </p:txBody>
      </p:sp>
      <p:sp>
        <p:nvSpPr>
          <p:cNvPr id="22" name="TextBox 21"/>
          <p:cNvSpPr txBox="1"/>
          <p:nvPr/>
        </p:nvSpPr>
        <p:spPr>
          <a:xfrm>
            <a:off x="7748331" y="2562724"/>
            <a:ext cx="445168" cy="369332"/>
          </a:xfrm>
          <a:prstGeom prst="rect">
            <a:avLst/>
          </a:prstGeom>
          <a:noFill/>
        </p:spPr>
        <p:txBody>
          <a:bodyPr wrap="square" rtlCol="0">
            <a:spAutoFit/>
          </a:bodyPr>
          <a:lstStyle/>
          <a:p>
            <a:r>
              <a:rPr lang="en-AU" dirty="0"/>
              <a:t>PC</a:t>
            </a:r>
          </a:p>
        </p:txBody>
      </p:sp>
      <p:sp>
        <p:nvSpPr>
          <p:cNvPr id="5" name="TextBox 4"/>
          <p:cNvSpPr txBox="1"/>
          <p:nvPr/>
        </p:nvSpPr>
        <p:spPr>
          <a:xfrm>
            <a:off x="8551500" y="1671484"/>
            <a:ext cx="3266874" cy="1323439"/>
          </a:xfrm>
          <a:prstGeom prst="rect">
            <a:avLst/>
          </a:prstGeom>
          <a:solidFill>
            <a:srgbClr val="FFFF00"/>
          </a:solidFill>
        </p:spPr>
        <p:txBody>
          <a:bodyPr wrap="square" rtlCol="0">
            <a:spAutoFit/>
          </a:bodyPr>
          <a:lstStyle/>
          <a:p>
            <a:r>
              <a:rPr lang="en-AU" sz="2000" b="1" dirty="0"/>
              <a:t>There is a negative relationship between Unemployment and Inflation!</a:t>
            </a:r>
          </a:p>
        </p:txBody>
      </p:sp>
    </p:spTree>
    <p:extLst>
      <p:ext uri="{BB962C8B-B14F-4D97-AF65-F5344CB8AC3E}">
        <p14:creationId xmlns:p14="http://schemas.microsoft.com/office/powerpoint/2010/main" val="313201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119580" y="381130"/>
            <a:ext cx="5867706" cy="4816574"/>
          </a:xfrm>
          <a:prstGeom prst="rect">
            <a:avLst/>
          </a:prstGeom>
        </p:spPr>
      </p:pic>
      <p:sp>
        <p:nvSpPr>
          <p:cNvPr id="2" name="Title 1"/>
          <p:cNvSpPr>
            <a:spLocks noGrp="1"/>
          </p:cNvSpPr>
          <p:nvPr>
            <p:ph type="title"/>
          </p:nvPr>
        </p:nvSpPr>
        <p:spPr>
          <a:xfrm>
            <a:off x="218768" y="159109"/>
            <a:ext cx="5831826" cy="833950"/>
          </a:xfrm>
        </p:spPr>
        <p:txBody>
          <a:bodyPr>
            <a:normAutofit fontScale="90000"/>
          </a:bodyPr>
          <a:lstStyle/>
          <a:p>
            <a:r>
              <a:rPr lang="en-US" dirty="0"/>
              <a:t>Name Change – The Short Run Phillips Curve (SRPC)</a:t>
            </a:r>
          </a:p>
        </p:txBody>
      </p:sp>
      <p:sp>
        <p:nvSpPr>
          <p:cNvPr id="5" name="Rectangle 4"/>
          <p:cNvSpPr/>
          <p:nvPr/>
        </p:nvSpPr>
        <p:spPr>
          <a:xfrm>
            <a:off x="261852" y="1361345"/>
            <a:ext cx="5788742" cy="4524315"/>
          </a:xfrm>
          <a:prstGeom prst="rect">
            <a:avLst/>
          </a:prstGeom>
        </p:spPr>
        <p:txBody>
          <a:bodyPr wrap="square">
            <a:spAutoFit/>
          </a:bodyPr>
          <a:lstStyle/>
          <a:p>
            <a:pPr marL="342900" indent="-342900">
              <a:buFont typeface="Arial" panose="020B0604020202020204" pitchFamily="34" charset="0"/>
              <a:buChar char="•"/>
            </a:pPr>
            <a:r>
              <a:rPr lang="en-US" sz="2400" dirty="0"/>
              <a:t>The Phillips Curve that has a </a:t>
            </a:r>
            <a:r>
              <a:rPr lang="en-US" sz="2400" dirty="0">
                <a:solidFill>
                  <a:srgbClr val="00B0F0"/>
                </a:solidFill>
              </a:rPr>
              <a:t>negative relationship between inflation and unemployment</a:t>
            </a:r>
            <a:r>
              <a:rPr lang="en-US" sz="2400" dirty="0"/>
              <a:t> is called the </a:t>
            </a:r>
            <a:r>
              <a:rPr lang="en-US" sz="2400" dirty="0">
                <a:solidFill>
                  <a:srgbClr val="00B0F0"/>
                </a:solidFill>
              </a:rPr>
              <a:t>Short Run Phillips Curve</a:t>
            </a:r>
            <a:r>
              <a:rPr lang="en-US" sz="2400" dirty="0"/>
              <a:t>.</a:t>
            </a:r>
          </a:p>
          <a:p>
            <a:pPr marL="342900" indent="-342900">
              <a:buFont typeface="Arial" panose="020B0604020202020204" pitchFamily="34" charset="0"/>
              <a:buChar char="•"/>
            </a:pPr>
            <a:r>
              <a:rPr lang="en-US" sz="2400" dirty="0"/>
              <a:t>This is abbreviated to </a:t>
            </a:r>
            <a:r>
              <a:rPr lang="en-US" sz="2400" dirty="0">
                <a:solidFill>
                  <a:srgbClr val="00B0F0"/>
                </a:solidFill>
              </a:rPr>
              <a:t>SRPC</a:t>
            </a:r>
            <a:r>
              <a:rPr lang="en-US" sz="2400" dirty="0"/>
              <a:t>.</a:t>
            </a:r>
          </a:p>
          <a:p>
            <a:pPr marL="342900" indent="-342900">
              <a:buFont typeface="Arial" panose="020B0604020202020204" pitchFamily="34" charset="0"/>
              <a:buChar char="•"/>
            </a:pPr>
            <a:r>
              <a:rPr lang="en-US" sz="2400" dirty="0"/>
              <a:t>With the SRPC we are dealing with the </a:t>
            </a:r>
            <a:r>
              <a:rPr lang="en-US" sz="2400" dirty="0">
                <a:solidFill>
                  <a:srgbClr val="00B050"/>
                </a:solidFill>
              </a:rPr>
              <a:t>short run in the economy</a:t>
            </a:r>
            <a:r>
              <a:rPr lang="en-US" sz="2400" dirty="0"/>
              <a:t>, where wages and </a:t>
            </a:r>
            <a:r>
              <a:rPr lang="en-US" sz="2400" dirty="0">
                <a:solidFill>
                  <a:srgbClr val="00B050"/>
                </a:solidFill>
              </a:rPr>
              <a:t>resource costs are sticky</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will later cover the Long Run Phillips Curve. </a:t>
            </a:r>
          </a:p>
          <a:p>
            <a:pPr marL="342900" indent="-342900">
              <a:buFont typeface="Arial" panose="020B0604020202020204" pitchFamily="34" charset="0"/>
              <a:buChar char="•"/>
            </a:pPr>
            <a:endParaRPr lang="en-US" sz="2400" dirty="0"/>
          </a:p>
        </p:txBody>
      </p:sp>
      <p:pic>
        <p:nvPicPr>
          <p:cNvPr id="3" name="Picture 2"/>
          <p:cNvPicPr>
            <a:picLocks noChangeAspect="1"/>
          </p:cNvPicPr>
          <p:nvPr/>
        </p:nvPicPr>
        <p:blipFill>
          <a:blip r:embed="rId3"/>
          <a:stretch>
            <a:fillRect/>
          </a:stretch>
        </p:blipFill>
        <p:spPr>
          <a:xfrm>
            <a:off x="10704557" y="365125"/>
            <a:ext cx="552527" cy="466790"/>
          </a:xfrm>
          <a:prstGeom prst="rect">
            <a:avLst/>
          </a:prstGeom>
        </p:spPr>
      </p:pic>
      <p:pic>
        <p:nvPicPr>
          <p:cNvPr id="6" name="Picture 5"/>
          <p:cNvPicPr>
            <a:picLocks noChangeAspect="1"/>
          </p:cNvPicPr>
          <p:nvPr/>
        </p:nvPicPr>
        <p:blipFill>
          <a:blip r:embed="rId4"/>
          <a:stretch>
            <a:fillRect/>
          </a:stretch>
        </p:blipFill>
        <p:spPr>
          <a:xfrm>
            <a:off x="9053432" y="598520"/>
            <a:ext cx="836279" cy="1759669"/>
          </a:xfrm>
          <a:prstGeom prst="rect">
            <a:avLst/>
          </a:prstGeom>
        </p:spPr>
      </p:pic>
      <p:pic>
        <p:nvPicPr>
          <p:cNvPr id="13" name="Picture 12"/>
          <p:cNvPicPr>
            <a:picLocks noChangeAspect="1"/>
          </p:cNvPicPr>
          <p:nvPr/>
        </p:nvPicPr>
        <p:blipFill>
          <a:blip r:embed="rId4"/>
          <a:stretch>
            <a:fillRect/>
          </a:stretch>
        </p:blipFill>
        <p:spPr>
          <a:xfrm rot="2420165">
            <a:off x="9496239" y="1445328"/>
            <a:ext cx="638365" cy="1343226"/>
          </a:xfrm>
          <a:prstGeom prst="rect">
            <a:avLst/>
          </a:prstGeom>
        </p:spPr>
      </p:pic>
      <p:pic>
        <p:nvPicPr>
          <p:cNvPr id="14" name="Picture 13"/>
          <p:cNvPicPr>
            <a:picLocks noChangeAspect="1"/>
          </p:cNvPicPr>
          <p:nvPr/>
        </p:nvPicPr>
        <p:blipFill>
          <a:blip r:embed="rId4"/>
          <a:stretch>
            <a:fillRect/>
          </a:stretch>
        </p:blipFill>
        <p:spPr>
          <a:xfrm rot="2255044">
            <a:off x="8537736" y="2475970"/>
            <a:ext cx="638365" cy="1343226"/>
          </a:xfrm>
          <a:prstGeom prst="rect">
            <a:avLst/>
          </a:prstGeom>
        </p:spPr>
      </p:pic>
      <p:pic>
        <p:nvPicPr>
          <p:cNvPr id="15" name="Picture 14"/>
          <p:cNvPicPr>
            <a:picLocks noChangeAspect="1"/>
          </p:cNvPicPr>
          <p:nvPr/>
        </p:nvPicPr>
        <p:blipFill>
          <a:blip r:embed="rId4"/>
          <a:stretch>
            <a:fillRect/>
          </a:stretch>
        </p:blipFill>
        <p:spPr>
          <a:xfrm rot="153678">
            <a:off x="8862315" y="3023123"/>
            <a:ext cx="638365" cy="1228198"/>
          </a:xfrm>
          <a:prstGeom prst="rect">
            <a:avLst/>
          </a:prstGeom>
        </p:spPr>
      </p:pic>
      <p:sp>
        <p:nvSpPr>
          <p:cNvPr id="4" name="TextBox 3"/>
          <p:cNvSpPr txBox="1"/>
          <p:nvPr/>
        </p:nvSpPr>
        <p:spPr>
          <a:xfrm>
            <a:off x="9053432" y="5458974"/>
            <a:ext cx="2442411" cy="1077218"/>
          </a:xfrm>
          <a:prstGeom prst="rect">
            <a:avLst/>
          </a:prstGeom>
          <a:solidFill>
            <a:srgbClr val="FFFF00"/>
          </a:solidFill>
        </p:spPr>
        <p:txBody>
          <a:bodyPr wrap="square" rtlCol="0">
            <a:spAutoFit/>
          </a:bodyPr>
          <a:lstStyle/>
          <a:p>
            <a:r>
              <a:rPr lang="en-AU" sz="1600" dirty="0">
                <a:solidFill>
                  <a:srgbClr val="FF0000"/>
                </a:solidFill>
              </a:rPr>
              <a:t>Summary</a:t>
            </a:r>
          </a:p>
          <a:p>
            <a:r>
              <a:rPr lang="en-AU" sz="1600" dirty="0">
                <a:solidFill>
                  <a:srgbClr val="FF0000"/>
                </a:solidFill>
              </a:rPr>
              <a:t>We can call this –</a:t>
            </a:r>
            <a:r>
              <a:rPr lang="en-AU" sz="1600" dirty="0" err="1">
                <a:solidFill>
                  <a:srgbClr val="FF0000"/>
                </a:solidFill>
              </a:rPr>
              <a:t>ve</a:t>
            </a:r>
            <a:r>
              <a:rPr lang="en-AU" sz="1600" dirty="0">
                <a:solidFill>
                  <a:srgbClr val="FF0000"/>
                </a:solidFill>
              </a:rPr>
              <a:t> slope Phillips Curve the Short Run Phillips Curve SRPC</a:t>
            </a:r>
          </a:p>
        </p:txBody>
      </p:sp>
    </p:spTree>
    <p:extLst>
      <p:ext uri="{BB962C8B-B14F-4D97-AF65-F5344CB8AC3E}">
        <p14:creationId xmlns:p14="http://schemas.microsoft.com/office/powerpoint/2010/main" val="336350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9600" dirty="0"/>
              <a:t>Unit 5</a:t>
            </a:r>
          </a:p>
        </p:txBody>
      </p:sp>
      <p:sp>
        <p:nvSpPr>
          <p:cNvPr id="3" name="Text Placeholder 2"/>
          <p:cNvSpPr>
            <a:spLocks noGrp="1"/>
          </p:cNvSpPr>
          <p:nvPr>
            <p:ph type="body" idx="1"/>
          </p:nvPr>
        </p:nvSpPr>
        <p:spPr/>
        <p:txBody>
          <a:bodyPr/>
          <a:lstStyle/>
          <a:p>
            <a:r>
              <a:rPr lang="en-AU" dirty="0"/>
              <a:t>Unit 5 builds on our study of the models presented in Unit 3 and 4. It goes into more depth about the effects of fiscal policy and monetary policy and relationships between different macro indicators such as inflation and unemployment in the Phillips Curve.</a:t>
            </a:r>
          </a:p>
        </p:txBody>
      </p:sp>
    </p:spTree>
    <p:extLst>
      <p:ext uri="{BB962C8B-B14F-4D97-AF65-F5344CB8AC3E}">
        <p14:creationId xmlns:p14="http://schemas.microsoft.com/office/powerpoint/2010/main" val="164671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838199" y="1825625"/>
            <a:ext cx="6104021" cy="4647364"/>
          </a:xfrm>
        </p:spPr>
        <p:txBody>
          <a:bodyPr>
            <a:normAutofit/>
          </a:bodyPr>
          <a:lstStyle/>
          <a:p>
            <a:r>
              <a:rPr lang="en-AU" dirty="0"/>
              <a:t>What is the relationship between inflation and unemployment according to the Phillips Curve?</a:t>
            </a:r>
          </a:p>
          <a:p>
            <a:r>
              <a:rPr lang="en-AU" dirty="0">
                <a:solidFill>
                  <a:srgbClr val="0070C0"/>
                </a:solidFill>
              </a:rPr>
              <a:t>There is a negative relationship between inflation and unemployment. </a:t>
            </a:r>
          </a:p>
          <a:p>
            <a:pPr lvl="1"/>
            <a:r>
              <a:rPr lang="en-AU" dirty="0">
                <a:solidFill>
                  <a:srgbClr val="0070C0"/>
                </a:solidFill>
              </a:rPr>
              <a:t>Negative Output Gap = Less jobs/higher unemployment and lower price level</a:t>
            </a:r>
          </a:p>
          <a:p>
            <a:pPr lvl="1"/>
            <a:r>
              <a:rPr lang="en-AU" dirty="0">
                <a:solidFill>
                  <a:srgbClr val="0070C0"/>
                </a:solidFill>
              </a:rPr>
              <a:t>Positive Output Gap = more jobs/lower unemployment and higher price level</a:t>
            </a:r>
          </a:p>
          <a:p>
            <a:r>
              <a:rPr lang="en-AU" dirty="0"/>
              <a:t>Draw a Phillips Curve.</a:t>
            </a:r>
          </a:p>
        </p:txBody>
      </p:sp>
      <p:pic>
        <p:nvPicPr>
          <p:cNvPr id="6" name="Picture 5"/>
          <p:cNvPicPr>
            <a:picLocks noChangeAspect="1"/>
          </p:cNvPicPr>
          <p:nvPr/>
        </p:nvPicPr>
        <p:blipFill>
          <a:blip r:embed="rId2"/>
          <a:stretch>
            <a:fillRect/>
          </a:stretch>
        </p:blipFill>
        <p:spPr>
          <a:xfrm>
            <a:off x="7513949" y="908636"/>
            <a:ext cx="4060430" cy="3906041"/>
          </a:xfrm>
          <a:prstGeom prst="rect">
            <a:avLst/>
          </a:prstGeom>
        </p:spPr>
      </p:pic>
      <p:sp>
        <p:nvSpPr>
          <p:cNvPr id="7" name="TextBox 6"/>
          <p:cNvSpPr txBox="1"/>
          <p:nvPr/>
        </p:nvSpPr>
        <p:spPr>
          <a:xfrm>
            <a:off x="11129211" y="3320716"/>
            <a:ext cx="445168" cy="369332"/>
          </a:xfrm>
          <a:prstGeom prst="rect">
            <a:avLst/>
          </a:prstGeom>
          <a:noFill/>
        </p:spPr>
        <p:txBody>
          <a:bodyPr wrap="square" rtlCol="0">
            <a:spAutoFit/>
          </a:bodyPr>
          <a:lstStyle/>
          <a:p>
            <a:r>
              <a:rPr lang="en-AU" dirty="0"/>
              <a:t>PC</a:t>
            </a:r>
          </a:p>
        </p:txBody>
      </p:sp>
    </p:spTree>
    <p:extLst>
      <p:ext uri="{BB962C8B-B14F-4D97-AF65-F5344CB8AC3E}">
        <p14:creationId xmlns:p14="http://schemas.microsoft.com/office/powerpoint/2010/main" val="16646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9" y="242417"/>
            <a:ext cx="4411231" cy="833950"/>
          </a:xfrm>
        </p:spPr>
        <p:txBody>
          <a:bodyPr>
            <a:normAutofit fontScale="90000"/>
          </a:bodyPr>
          <a:lstStyle/>
          <a:p>
            <a:r>
              <a:rPr lang="en-US" dirty="0"/>
              <a:t>The Natural Rate of Unemployment</a:t>
            </a:r>
          </a:p>
        </p:txBody>
      </p:sp>
      <p:pic>
        <p:nvPicPr>
          <p:cNvPr id="4" name="Picture 3"/>
          <p:cNvPicPr>
            <a:picLocks noChangeAspect="1"/>
          </p:cNvPicPr>
          <p:nvPr/>
        </p:nvPicPr>
        <p:blipFill>
          <a:blip r:embed="rId2"/>
          <a:stretch>
            <a:fillRect/>
          </a:stretch>
        </p:blipFill>
        <p:spPr>
          <a:xfrm>
            <a:off x="4328333" y="242417"/>
            <a:ext cx="4223167" cy="3529297"/>
          </a:xfrm>
          <a:prstGeom prst="rect">
            <a:avLst/>
          </a:prstGeom>
        </p:spPr>
      </p:pic>
      <p:pic>
        <p:nvPicPr>
          <p:cNvPr id="11" name="Picture 10"/>
          <p:cNvPicPr>
            <a:picLocks noChangeAspect="1"/>
          </p:cNvPicPr>
          <p:nvPr/>
        </p:nvPicPr>
        <p:blipFill>
          <a:blip r:embed="rId3"/>
          <a:stretch>
            <a:fillRect/>
          </a:stretch>
        </p:blipFill>
        <p:spPr>
          <a:xfrm>
            <a:off x="6073377" y="4533720"/>
            <a:ext cx="2150349" cy="2103603"/>
          </a:xfrm>
          <a:prstGeom prst="rect">
            <a:avLst/>
          </a:prstGeom>
        </p:spPr>
      </p:pic>
      <p:sp>
        <p:nvSpPr>
          <p:cNvPr id="12" name="Oval 11"/>
          <p:cNvSpPr/>
          <p:nvPr/>
        </p:nvSpPr>
        <p:spPr>
          <a:xfrm>
            <a:off x="6892413" y="2056225"/>
            <a:ext cx="68826" cy="773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47680" y="4295297"/>
            <a:ext cx="1788242" cy="1015663"/>
          </a:xfrm>
          <a:prstGeom prst="rect">
            <a:avLst/>
          </a:prstGeom>
          <a:solidFill>
            <a:schemeClr val="accent1">
              <a:lumMod val="40000"/>
              <a:lumOff val="60000"/>
            </a:schemeClr>
          </a:solidFill>
        </p:spPr>
        <p:txBody>
          <a:bodyPr wrap="square">
            <a:spAutoFit/>
          </a:bodyPr>
          <a:lstStyle/>
          <a:p>
            <a:r>
              <a:rPr lang="en-US" sz="2000">
                <a:solidFill>
                  <a:schemeClr val="accent1">
                    <a:lumMod val="50000"/>
                  </a:schemeClr>
                </a:solidFill>
              </a:rPr>
              <a:t>Expected Inflation </a:t>
            </a:r>
            <a:r>
              <a:rPr lang="en-US" sz="2000" dirty="0">
                <a:solidFill>
                  <a:schemeClr val="accent1">
                    <a:lumMod val="50000"/>
                  </a:schemeClr>
                </a:solidFill>
              </a:rPr>
              <a:t>and NRU</a:t>
            </a:r>
          </a:p>
        </p:txBody>
      </p:sp>
      <p:sp>
        <p:nvSpPr>
          <p:cNvPr id="16" name="Freeform 15"/>
          <p:cNvSpPr/>
          <p:nvPr/>
        </p:nvSpPr>
        <p:spPr>
          <a:xfrm>
            <a:off x="5850194" y="2160337"/>
            <a:ext cx="1071900" cy="2460824"/>
          </a:xfrm>
          <a:custGeom>
            <a:avLst/>
            <a:gdLst>
              <a:gd name="connsiteX0" fmla="*/ 0 w 1071900"/>
              <a:gd name="connsiteY0" fmla="*/ 2460824 h 2460824"/>
              <a:gd name="connsiteX1" fmla="*/ 29496 w 1071900"/>
              <a:gd name="connsiteY1" fmla="*/ 2352669 h 2460824"/>
              <a:gd name="connsiteX2" fmla="*/ 49161 w 1071900"/>
              <a:gd name="connsiteY2" fmla="*/ 2175689 h 2460824"/>
              <a:gd name="connsiteX3" fmla="*/ 58993 w 1071900"/>
              <a:gd name="connsiteY3" fmla="*/ 2146192 h 2460824"/>
              <a:gd name="connsiteX4" fmla="*/ 49161 w 1071900"/>
              <a:gd name="connsiteY4" fmla="*/ 1979044 h 2460824"/>
              <a:gd name="connsiteX5" fmla="*/ 29496 w 1071900"/>
              <a:gd name="connsiteY5" fmla="*/ 1949547 h 2460824"/>
              <a:gd name="connsiteX6" fmla="*/ 49161 w 1071900"/>
              <a:gd name="connsiteY6" fmla="*/ 1802063 h 2460824"/>
              <a:gd name="connsiteX7" fmla="*/ 58993 w 1071900"/>
              <a:gd name="connsiteY7" fmla="*/ 1703740 h 2460824"/>
              <a:gd name="connsiteX8" fmla="*/ 78658 w 1071900"/>
              <a:gd name="connsiteY8" fmla="*/ 1644747 h 2460824"/>
              <a:gd name="connsiteX9" fmla="*/ 88490 w 1071900"/>
              <a:gd name="connsiteY9" fmla="*/ 1585753 h 2460824"/>
              <a:gd name="connsiteX10" fmla="*/ 108154 w 1071900"/>
              <a:gd name="connsiteY10" fmla="*/ 1526760 h 2460824"/>
              <a:gd name="connsiteX11" fmla="*/ 127819 w 1071900"/>
              <a:gd name="connsiteY11" fmla="*/ 1448102 h 2460824"/>
              <a:gd name="connsiteX12" fmla="*/ 167148 w 1071900"/>
              <a:gd name="connsiteY12" fmla="*/ 1389108 h 2460824"/>
              <a:gd name="connsiteX13" fmla="*/ 196645 w 1071900"/>
              <a:gd name="connsiteY13" fmla="*/ 1320282 h 2460824"/>
              <a:gd name="connsiteX14" fmla="*/ 206477 w 1071900"/>
              <a:gd name="connsiteY14" fmla="*/ 1290786 h 2460824"/>
              <a:gd name="connsiteX15" fmla="*/ 226141 w 1071900"/>
              <a:gd name="connsiteY15" fmla="*/ 1251457 h 2460824"/>
              <a:gd name="connsiteX16" fmla="*/ 245806 w 1071900"/>
              <a:gd name="connsiteY16" fmla="*/ 1192463 h 2460824"/>
              <a:gd name="connsiteX17" fmla="*/ 265471 w 1071900"/>
              <a:gd name="connsiteY17" fmla="*/ 1153134 h 2460824"/>
              <a:gd name="connsiteX18" fmla="*/ 285135 w 1071900"/>
              <a:gd name="connsiteY18" fmla="*/ 1103973 h 2460824"/>
              <a:gd name="connsiteX19" fmla="*/ 314632 w 1071900"/>
              <a:gd name="connsiteY19" fmla="*/ 1074476 h 2460824"/>
              <a:gd name="connsiteX20" fmla="*/ 344129 w 1071900"/>
              <a:gd name="connsiteY20" fmla="*/ 1015482 h 2460824"/>
              <a:gd name="connsiteX21" fmla="*/ 393290 w 1071900"/>
              <a:gd name="connsiteY21" fmla="*/ 936824 h 2460824"/>
              <a:gd name="connsiteX22" fmla="*/ 432619 w 1071900"/>
              <a:gd name="connsiteY22" fmla="*/ 858166 h 2460824"/>
              <a:gd name="connsiteX23" fmla="*/ 491612 w 1071900"/>
              <a:gd name="connsiteY23" fmla="*/ 809005 h 2460824"/>
              <a:gd name="connsiteX24" fmla="*/ 511277 w 1071900"/>
              <a:gd name="connsiteY24" fmla="*/ 769676 h 2460824"/>
              <a:gd name="connsiteX25" fmla="*/ 540774 w 1071900"/>
              <a:gd name="connsiteY25" fmla="*/ 750011 h 2460824"/>
              <a:gd name="connsiteX26" fmla="*/ 570271 w 1071900"/>
              <a:gd name="connsiteY26" fmla="*/ 710682 h 2460824"/>
              <a:gd name="connsiteX27" fmla="*/ 609600 w 1071900"/>
              <a:gd name="connsiteY27" fmla="*/ 651689 h 2460824"/>
              <a:gd name="connsiteX28" fmla="*/ 668593 w 1071900"/>
              <a:gd name="connsiteY28" fmla="*/ 592695 h 2460824"/>
              <a:gd name="connsiteX29" fmla="*/ 707922 w 1071900"/>
              <a:gd name="connsiteY29" fmla="*/ 533702 h 2460824"/>
              <a:gd name="connsiteX30" fmla="*/ 727587 w 1071900"/>
              <a:gd name="connsiteY30" fmla="*/ 504205 h 2460824"/>
              <a:gd name="connsiteX31" fmla="*/ 786580 w 1071900"/>
              <a:gd name="connsiteY31" fmla="*/ 445211 h 2460824"/>
              <a:gd name="connsiteX32" fmla="*/ 816077 w 1071900"/>
              <a:gd name="connsiteY32" fmla="*/ 425547 h 2460824"/>
              <a:gd name="connsiteX33" fmla="*/ 875071 w 1071900"/>
              <a:gd name="connsiteY33" fmla="*/ 356721 h 2460824"/>
              <a:gd name="connsiteX34" fmla="*/ 904567 w 1071900"/>
              <a:gd name="connsiteY34" fmla="*/ 327224 h 2460824"/>
              <a:gd name="connsiteX35" fmla="*/ 924232 w 1071900"/>
              <a:gd name="connsiteY35" fmla="*/ 287895 h 2460824"/>
              <a:gd name="connsiteX36" fmla="*/ 953729 w 1071900"/>
              <a:gd name="connsiteY36" fmla="*/ 258398 h 2460824"/>
              <a:gd name="connsiteX37" fmla="*/ 993058 w 1071900"/>
              <a:gd name="connsiteY37" fmla="*/ 199405 h 2460824"/>
              <a:gd name="connsiteX38" fmla="*/ 1002890 w 1071900"/>
              <a:gd name="connsiteY38" fmla="*/ 169908 h 2460824"/>
              <a:gd name="connsiteX39" fmla="*/ 1012722 w 1071900"/>
              <a:gd name="connsiteY39" fmla="*/ 130579 h 2460824"/>
              <a:gd name="connsiteX40" fmla="*/ 1032387 w 1071900"/>
              <a:gd name="connsiteY40" fmla="*/ 91250 h 2460824"/>
              <a:gd name="connsiteX41" fmla="*/ 1042219 w 1071900"/>
              <a:gd name="connsiteY41" fmla="*/ 2760 h 2460824"/>
              <a:gd name="connsiteX42" fmla="*/ 1032387 w 1071900"/>
              <a:gd name="connsiteY42" fmla="*/ 42089 h 2460824"/>
              <a:gd name="connsiteX43" fmla="*/ 1012722 w 1071900"/>
              <a:gd name="connsiteY43" fmla="*/ 110915 h 2460824"/>
              <a:gd name="connsiteX44" fmla="*/ 993058 w 1071900"/>
              <a:gd name="connsiteY44" fmla="*/ 140411 h 2460824"/>
              <a:gd name="connsiteX45" fmla="*/ 943896 w 1071900"/>
              <a:gd name="connsiteY45" fmla="*/ 209237 h 2460824"/>
              <a:gd name="connsiteX46" fmla="*/ 914400 w 1071900"/>
              <a:gd name="connsiteY46" fmla="*/ 268231 h 2460824"/>
              <a:gd name="connsiteX47" fmla="*/ 884903 w 1071900"/>
              <a:gd name="connsiteY47" fmla="*/ 297728 h 2460824"/>
              <a:gd name="connsiteX48" fmla="*/ 943896 w 1071900"/>
              <a:gd name="connsiteY48" fmla="*/ 238734 h 2460824"/>
              <a:gd name="connsiteX49" fmla="*/ 983225 w 1071900"/>
              <a:gd name="connsiteY49" fmla="*/ 179740 h 2460824"/>
              <a:gd name="connsiteX50" fmla="*/ 1022554 w 1071900"/>
              <a:gd name="connsiteY50" fmla="*/ 110915 h 2460824"/>
              <a:gd name="connsiteX51" fmla="*/ 1052051 w 1071900"/>
              <a:gd name="connsiteY51" fmla="*/ 101082 h 2460824"/>
              <a:gd name="connsiteX52" fmla="*/ 1061883 w 1071900"/>
              <a:gd name="connsiteY52" fmla="*/ 140411 h 2460824"/>
              <a:gd name="connsiteX53" fmla="*/ 1071716 w 1071900"/>
              <a:gd name="connsiteY53" fmla="*/ 445211 h 246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1900" h="2460824">
                <a:moveTo>
                  <a:pt x="0" y="2460824"/>
                </a:moveTo>
                <a:cubicBezTo>
                  <a:pt x="14608" y="2417001"/>
                  <a:pt x="23937" y="2397144"/>
                  <a:pt x="29496" y="2352669"/>
                </a:cubicBezTo>
                <a:cubicBezTo>
                  <a:pt x="37785" y="2286356"/>
                  <a:pt x="36541" y="2238790"/>
                  <a:pt x="49161" y="2175689"/>
                </a:cubicBezTo>
                <a:cubicBezTo>
                  <a:pt x="51194" y="2165526"/>
                  <a:pt x="55716" y="2156024"/>
                  <a:pt x="58993" y="2146192"/>
                </a:cubicBezTo>
                <a:cubicBezTo>
                  <a:pt x="55716" y="2090476"/>
                  <a:pt x="57440" y="2034239"/>
                  <a:pt x="49161" y="1979044"/>
                </a:cubicBezTo>
                <a:cubicBezTo>
                  <a:pt x="47408" y="1967358"/>
                  <a:pt x="30477" y="1961323"/>
                  <a:pt x="29496" y="1949547"/>
                </a:cubicBezTo>
                <a:cubicBezTo>
                  <a:pt x="26705" y="1916053"/>
                  <a:pt x="44409" y="1840079"/>
                  <a:pt x="49161" y="1802063"/>
                </a:cubicBezTo>
                <a:cubicBezTo>
                  <a:pt x="53246" y="1769380"/>
                  <a:pt x="52923" y="1736114"/>
                  <a:pt x="58993" y="1703740"/>
                </a:cubicBezTo>
                <a:cubicBezTo>
                  <a:pt x="62813" y="1683367"/>
                  <a:pt x="78658" y="1644747"/>
                  <a:pt x="78658" y="1644747"/>
                </a:cubicBezTo>
                <a:cubicBezTo>
                  <a:pt x="81935" y="1625082"/>
                  <a:pt x="83655" y="1605094"/>
                  <a:pt x="88490" y="1585753"/>
                </a:cubicBezTo>
                <a:cubicBezTo>
                  <a:pt x="93517" y="1565644"/>
                  <a:pt x="104089" y="1547085"/>
                  <a:pt x="108154" y="1526760"/>
                </a:cubicBezTo>
                <a:cubicBezTo>
                  <a:pt x="110878" y="1513142"/>
                  <a:pt x="118372" y="1465107"/>
                  <a:pt x="127819" y="1448102"/>
                </a:cubicBezTo>
                <a:cubicBezTo>
                  <a:pt x="139297" y="1427442"/>
                  <a:pt x="154038" y="1408773"/>
                  <a:pt x="167148" y="1389108"/>
                </a:cubicBezTo>
                <a:cubicBezTo>
                  <a:pt x="190204" y="1319936"/>
                  <a:pt x="160197" y="1405325"/>
                  <a:pt x="196645" y="1320282"/>
                </a:cubicBezTo>
                <a:cubicBezTo>
                  <a:pt x="200728" y="1310756"/>
                  <a:pt x="202395" y="1300312"/>
                  <a:pt x="206477" y="1290786"/>
                </a:cubicBezTo>
                <a:cubicBezTo>
                  <a:pt x="212251" y="1277314"/>
                  <a:pt x="220698" y="1265066"/>
                  <a:pt x="226141" y="1251457"/>
                </a:cubicBezTo>
                <a:cubicBezTo>
                  <a:pt x="233839" y="1232211"/>
                  <a:pt x="236536" y="1211003"/>
                  <a:pt x="245806" y="1192463"/>
                </a:cubicBezTo>
                <a:cubicBezTo>
                  <a:pt x="252361" y="1179353"/>
                  <a:pt x="259518" y="1166528"/>
                  <a:pt x="265471" y="1153134"/>
                </a:cubicBezTo>
                <a:cubicBezTo>
                  <a:pt x="272639" y="1137006"/>
                  <a:pt x="275781" y="1118940"/>
                  <a:pt x="285135" y="1103973"/>
                </a:cubicBezTo>
                <a:cubicBezTo>
                  <a:pt x="292505" y="1092182"/>
                  <a:pt x="304800" y="1084308"/>
                  <a:pt x="314632" y="1074476"/>
                </a:cubicBezTo>
                <a:cubicBezTo>
                  <a:pt x="339345" y="1000335"/>
                  <a:pt x="306009" y="1091723"/>
                  <a:pt x="344129" y="1015482"/>
                </a:cubicBezTo>
                <a:cubicBezTo>
                  <a:pt x="381372" y="940995"/>
                  <a:pt x="341532" y="988582"/>
                  <a:pt x="393290" y="936824"/>
                </a:cubicBezTo>
                <a:cubicBezTo>
                  <a:pt x="406400" y="910605"/>
                  <a:pt x="408228" y="874426"/>
                  <a:pt x="432619" y="858166"/>
                </a:cubicBezTo>
                <a:cubicBezTo>
                  <a:pt x="456141" y="842485"/>
                  <a:pt x="474405" y="833096"/>
                  <a:pt x="491612" y="809005"/>
                </a:cubicBezTo>
                <a:cubicBezTo>
                  <a:pt x="500131" y="797078"/>
                  <a:pt x="501894" y="780936"/>
                  <a:pt x="511277" y="769676"/>
                </a:cubicBezTo>
                <a:cubicBezTo>
                  <a:pt x="518842" y="760598"/>
                  <a:pt x="532418" y="758367"/>
                  <a:pt x="540774" y="750011"/>
                </a:cubicBezTo>
                <a:cubicBezTo>
                  <a:pt x="552361" y="738424"/>
                  <a:pt x="560874" y="724107"/>
                  <a:pt x="570271" y="710682"/>
                </a:cubicBezTo>
                <a:cubicBezTo>
                  <a:pt x="583824" y="691321"/>
                  <a:pt x="592889" y="668401"/>
                  <a:pt x="609600" y="651689"/>
                </a:cubicBezTo>
                <a:cubicBezTo>
                  <a:pt x="629264" y="632024"/>
                  <a:pt x="653167" y="615834"/>
                  <a:pt x="668593" y="592695"/>
                </a:cubicBezTo>
                <a:lnTo>
                  <a:pt x="707922" y="533702"/>
                </a:lnTo>
                <a:cubicBezTo>
                  <a:pt x="714477" y="523870"/>
                  <a:pt x="719231" y="512561"/>
                  <a:pt x="727587" y="504205"/>
                </a:cubicBezTo>
                <a:cubicBezTo>
                  <a:pt x="747251" y="484540"/>
                  <a:pt x="763441" y="460637"/>
                  <a:pt x="786580" y="445211"/>
                </a:cubicBezTo>
                <a:cubicBezTo>
                  <a:pt x="796412" y="438656"/>
                  <a:pt x="806999" y="433112"/>
                  <a:pt x="816077" y="425547"/>
                </a:cubicBezTo>
                <a:cubicBezTo>
                  <a:pt x="852670" y="395053"/>
                  <a:pt x="842524" y="394693"/>
                  <a:pt x="875071" y="356721"/>
                </a:cubicBezTo>
                <a:cubicBezTo>
                  <a:pt x="884120" y="346164"/>
                  <a:pt x="896485" y="338539"/>
                  <a:pt x="904567" y="327224"/>
                </a:cubicBezTo>
                <a:cubicBezTo>
                  <a:pt x="913086" y="315297"/>
                  <a:pt x="915713" y="299822"/>
                  <a:pt x="924232" y="287895"/>
                </a:cubicBezTo>
                <a:cubicBezTo>
                  <a:pt x="932314" y="276580"/>
                  <a:pt x="945192" y="269374"/>
                  <a:pt x="953729" y="258398"/>
                </a:cubicBezTo>
                <a:cubicBezTo>
                  <a:pt x="968239" y="239743"/>
                  <a:pt x="993058" y="199405"/>
                  <a:pt x="993058" y="199405"/>
                </a:cubicBezTo>
                <a:cubicBezTo>
                  <a:pt x="996335" y="189573"/>
                  <a:pt x="1000043" y="179873"/>
                  <a:pt x="1002890" y="169908"/>
                </a:cubicBezTo>
                <a:cubicBezTo>
                  <a:pt x="1006602" y="156915"/>
                  <a:pt x="1007977" y="143232"/>
                  <a:pt x="1012722" y="130579"/>
                </a:cubicBezTo>
                <a:cubicBezTo>
                  <a:pt x="1017868" y="116855"/>
                  <a:pt x="1025832" y="104360"/>
                  <a:pt x="1032387" y="91250"/>
                </a:cubicBezTo>
                <a:cubicBezTo>
                  <a:pt x="1035664" y="61753"/>
                  <a:pt x="1042219" y="32438"/>
                  <a:pt x="1042219" y="2760"/>
                </a:cubicBezTo>
                <a:cubicBezTo>
                  <a:pt x="1042219" y="-10753"/>
                  <a:pt x="1035943" y="29052"/>
                  <a:pt x="1032387" y="42089"/>
                </a:cubicBezTo>
                <a:cubicBezTo>
                  <a:pt x="1026109" y="65108"/>
                  <a:pt x="1021583" y="88761"/>
                  <a:pt x="1012722" y="110915"/>
                </a:cubicBezTo>
                <a:cubicBezTo>
                  <a:pt x="1008333" y="121886"/>
                  <a:pt x="999926" y="130795"/>
                  <a:pt x="993058" y="140411"/>
                </a:cubicBezTo>
                <a:cubicBezTo>
                  <a:pt x="932074" y="225788"/>
                  <a:pt x="990244" y="139716"/>
                  <a:pt x="943896" y="209237"/>
                </a:cubicBezTo>
                <a:cubicBezTo>
                  <a:pt x="934042" y="238799"/>
                  <a:pt x="935577" y="242818"/>
                  <a:pt x="914400" y="268231"/>
                </a:cubicBezTo>
                <a:cubicBezTo>
                  <a:pt x="905498" y="278913"/>
                  <a:pt x="876560" y="308852"/>
                  <a:pt x="884903" y="297728"/>
                </a:cubicBezTo>
                <a:cubicBezTo>
                  <a:pt x="921490" y="248945"/>
                  <a:pt x="900765" y="267488"/>
                  <a:pt x="943896" y="238734"/>
                </a:cubicBezTo>
                <a:cubicBezTo>
                  <a:pt x="964989" y="175460"/>
                  <a:pt x="937194" y="244184"/>
                  <a:pt x="983225" y="179740"/>
                </a:cubicBezTo>
                <a:cubicBezTo>
                  <a:pt x="992901" y="166194"/>
                  <a:pt x="1007074" y="123299"/>
                  <a:pt x="1022554" y="110915"/>
                </a:cubicBezTo>
                <a:cubicBezTo>
                  <a:pt x="1030647" y="104440"/>
                  <a:pt x="1042219" y="104360"/>
                  <a:pt x="1052051" y="101082"/>
                </a:cubicBezTo>
                <a:cubicBezTo>
                  <a:pt x="1055328" y="114192"/>
                  <a:pt x="1060660" y="126953"/>
                  <a:pt x="1061883" y="140411"/>
                </a:cubicBezTo>
                <a:cubicBezTo>
                  <a:pt x="1074080" y="274570"/>
                  <a:pt x="1071716" y="319863"/>
                  <a:pt x="1071716" y="44521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314698" y="1238865"/>
            <a:ext cx="3608373" cy="2800767"/>
          </a:xfrm>
          <a:prstGeom prst="rect">
            <a:avLst/>
          </a:prstGeom>
          <a:solidFill>
            <a:schemeClr val="accent4">
              <a:lumMod val="20000"/>
              <a:lumOff val="80000"/>
            </a:schemeClr>
          </a:solidFill>
        </p:spPr>
        <p:txBody>
          <a:bodyPr wrap="square" rtlCol="0">
            <a:spAutoFit/>
          </a:bodyPr>
          <a:lstStyle/>
          <a:p>
            <a:r>
              <a:rPr lang="en-AU" sz="1600" b="1" dirty="0"/>
              <a:t>The NRU / NAIRU</a:t>
            </a:r>
          </a:p>
          <a:p>
            <a:r>
              <a:rPr lang="en-AU" sz="1600" dirty="0"/>
              <a:t>Recall that when the economy is at full employment, we have the Natural Rate of Unemployment, NRU. (Zero Cyclical Unemployment).</a:t>
            </a:r>
          </a:p>
          <a:p>
            <a:r>
              <a:rPr lang="en-AU" sz="1600" dirty="0"/>
              <a:t>This is sometimes more confusingly called the Non Accelerating Inflation Rate of Unemployment (NAIRU). This is the same idea as the NRU, but simply states that at equilibrium, inflation will be at a non-accelerating level.</a:t>
            </a:r>
          </a:p>
        </p:txBody>
      </p:sp>
      <p:sp>
        <p:nvSpPr>
          <p:cNvPr id="20" name="TextBox 19"/>
          <p:cNvSpPr txBox="1"/>
          <p:nvPr/>
        </p:nvSpPr>
        <p:spPr>
          <a:xfrm>
            <a:off x="4502020" y="5272428"/>
            <a:ext cx="1673861" cy="857226"/>
          </a:xfrm>
          <a:prstGeom prst="rect">
            <a:avLst/>
          </a:prstGeom>
          <a:solidFill>
            <a:srgbClr val="FFFF00"/>
          </a:solidFill>
        </p:spPr>
        <p:txBody>
          <a:bodyPr wrap="square" rtlCol="0">
            <a:spAutoFit/>
          </a:bodyPr>
          <a:lstStyle/>
          <a:p>
            <a:r>
              <a:rPr lang="en-AU" sz="1600" b="1" dirty="0"/>
              <a:t>Full Employment / Long Run Equilibrium</a:t>
            </a:r>
          </a:p>
        </p:txBody>
      </p:sp>
      <p:pic>
        <p:nvPicPr>
          <p:cNvPr id="23" name="Picture 22"/>
          <p:cNvPicPr>
            <a:picLocks noChangeAspect="1"/>
          </p:cNvPicPr>
          <p:nvPr/>
        </p:nvPicPr>
        <p:blipFill>
          <a:blip r:embed="rId4"/>
          <a:stretch>
            <a:fillRect/>
          </a:stretch>
        </p:blipFill>
        <p:spPr>
          <a:xfrm>
            <a:off x="7868943" y="210730"/>
            <a:ext cx="619211" cy="476316"/>
          </a:xfrm>
          <a:prstGeom prst="rect">
            <a:avLst/>
          </a:prstGeom>
        </p:spPr>
      </p:pic>
      <p:sp>
        <p:nvSpPr>
          <p:cNvPr id="22" name="TextBox 21"/>
          <p:cNvSpPr txBox="1"/>
          <p:nvPr/>
        </p:nvSpPr>
        <p:spPr>
          <a:xfrm>
            <a:off x="250697" y="4295297"/>
            <a:ext cx="3608373" cy="2308324"/>
          </a:xfrm>
          <a:prstGeom prst="rect">
            <a:avLst/>
          </a:prstGeom>
          <a:solidFill>
            <a:schemeClr val="accent1">
              <a:lumMod val="20000"/>
              <a:lumOff val="80000"/>
            </a:schemeClr>
          </a:solidFill>
        </p:spPr>
        <p:txBody>
          <a:bodyPr wrap="square" rtlCol="0">
            <a:spAutoFit/>
          </a:bodyPr>
          <a:lstStyle/>
          <a:p>
            <a:r>
              <a:rPr lang="en-AU" sz="1600" b="1" dirty="0"/>
              <a:t>Expected Rate of Inflation /The Natural Rate of Inflation</a:t>
            </a:r>
          </a:p>
          <a:p>
            <a:r>
              <a:rPr lang="en-AU" sz="1600" dirty="0"/>
              <a:t>Some economists speculate that when the economy is at full employment and has the NRU, we have a corresponding level of inflation. This can be considered the ‘good, happy, sustainable’ level of inflation. We call this the Natural Rate of Inflation.</a:t>
            </a:r>
          </a:p>
        </p:txBody>
      </p:sp>
      <p:sp>
        <p:nvSpPr>
          <p:cNvPr id="5" name="Rectangle 4"/>
          <p:cNvSpPr/>
          <p:nvPr/>
        </p:nvSpPr>
        <p:spPr>
          <a:xfrm>
            <a:off x="8613480" y="998486"/>
            <a:ext cx="3541305" cy="4154984"/>
          </a:xfrm>
          <a:prstGeom prst="rect">
            <a:avLst/>
          </a:prstGeom>
          <a:solidFill>
            <a:schemeClr val="accent2">
              <a:lumMod val="20000"/>
              <a:lumOff val="80000"/>
            </a:schemeClr>
          </a:solidFill>
        </p:spPr>
        <p:txBody>
          <a:bodyPr wrap="square">
            <a:spAutoFit/>
          </a:bodyPr>
          <a:lstStyle/>
          <a:p>
            <a:r>
              <a:rPr lang="en-AU" sz="2400" b="1" dirty="0"/>
              <a:t>Long Run </a:t>
            </a:r>
            <a:r>
              <a:rPr lang="en-AU" sz="2400" b="1" dirty="0" err="1"/>
              <a:t>Equilibrum</a:t>
            </a:r>
            <a:r>
              <a:rPr lang="en-AU" sz="2400" b="1" dirty="0"/>
              <a:t>/Y</a:t>
            </a:r>
            <a:r>
              <a:rPr lang="en-AU" sz="2400" b="1" baseline="-25000" dirty="0"/>
              <a:t>P</a:t>
            </a:r>
            <a:r>
              <a:rPr lang="en-AU" sz="2400" b="1" dirty="0"/>
              <a:t>/</a:t>
            </a:r>
            <a:r>
              <a:rPr lang="en-AU" sz="2400" b="1" dirty="0" err="1"/>
              <a:t>Y</a:t>
            </a:r>
            <a:r>
              <a:rPr lang="en-AU" sz="2400" b="1" baseline="-25000" dirty="0" err="1"/>
              <a:t>f</a:t>
            </a:r>
            <a:endParaRPr lang="en-AU" sz="2400" b="1" dirty="0"/>
          </a:p>
          <a:p>
            <a:r>
              <a:rPr lang="en-AU" sz="2000" dirty="0"/>
              <a:t>When the </a:t>
            </a:r>
            <a:r>
              <a:rPr lang="en-AU" sz="2000" dirty="0">
                <a:solidFill>
                  <a:srgbClr val="00B0F0"/>
                </a:solidFill>
              </a:rPr>
              <a:t>economy is in long run equilibrium</a:t>
            </a:r>
            <a:r>
              <a:rPr lang="en-AU" sz="2000" dirty="0"/>
              <a:t>/full employment output/potential output, the economy will have these </a:t>
            </a:r>
            <a:r>
              <a:rPr lang="en-AU" sz="2000" dirty="0">
                <a:solidFill>
                  <a:srgbClr val="00B0F0"/>
                </a:solidFill>
              </a:rPr>
              <a:t>three things occurring at the same time</a:t>
            </a:r>
            <a:r>
              <a:rPr lang="en-AU" sz="2000" dirty="0"/>
              <a:t>.</a:t>
            </a:r>
          </a:p>
          <a:p>
            <a:pPr marL="457200" indent="-457200">
              <a:buFont typeface="+mj-lt"/>
              <a:buAutoNum type="arabicPeriod"/>
            </a:pPr>
            <a:r>
              <a:rPr lang="en-AU" sz="2000" dirty="0"/>
              <a:t>Full Employment Output/Y</a:t>
            </a:r>
            <a:r>
              <a:rPr lang="en-AU" sz="2000" baseline="-25000" dirty="0"/>
              <a:t>P</a:t>
            </a:r>
            <a:r>
              <a:rPr lang="en-AU" sz="2000" dirty="0"/>
              <a:t>/</a:t>
            </a:r>
            <a:r>
              <a:rPr lang="en-AU" sz="2000" dirty="0" err="1"/>
              <a:t>Y</a:t>
            </a:r>
            <a:r>
              <a:rPr lang="en-AU" sz="2000" baseline="-25000" dirty="0" err="1"/>
              <a:t>f</a:t>
            </a:r>
            <a:endParaRPr lang="en-AU" sz="2000" baseline="-25000" dirty="0"/>
          </a:p>
          <a:p>
            <a:pPr marL="457200" indent="-457200">
              <a:buFont typeface="+mj-lt"/>
              <a:buAutoNum type="arabicPeriod"/>
            </a:pPr>
            <a:r>
              <a:rPr lang="en-AU" sz="2000" dirty="0"/>
              <a:t>Natural Rate of Unemployment</a:t>
            </a:r>
          </a:p>
          <a:p>
            <a:pPr marL="457200" indent="-457200">
              <a:buFont typeface="+mj-lt"/>
              <a:buAutoNum type="arabicPeriod"/>
            </a:pPr>
            <a:r>
              <a:rPr lang="en-AU" sz="2000" dirty="0"/>
              <a:t>The Natural Rate of Inflation (bonus)</a:t>
            </a:r>
          </a:p>
        </p:txBody>
      </p:sp>
      <p:cxnSp>
        <p:nvCxnSpPr>
          <p:cNvPr id="10" name="Straight Connector 9"/>
          <p:cNvCxnSpPr/>
          <p:nvPr/>
        </p:nvCxnSpPr>
        <p:spPr>
          <a:xfrm flipH="1" flipV="1">
            <a:off x="5141801" y="2094912"/>
            <a:ext cx="1750612" cy="2111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71062" y="2084354"/>
            <a:ext cx="21351" cy="92677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83680" y="3088640"/>
            <a:ext cx="792480" cy="369332"/>
          </a:xfrm>
          <a:prstGeom prst="rect">
            <a:avLst/>
          </a:prstGeom>
          <a:solidFill>
            <a:schemeClr val="bg1"/>
          </a:solidFill>
        </p:spPr>
        <p:txBody>
          <a:bodyPr wrap="square" rtlCol="0">
            <a:spAutoFit/>
          </a:bodyPr>
          <a:lstStyle/>
          <a:p>
            <a:r>
              <a:rPr lang="en-AU" dirty="0">
                <a:solidFill>
                  <a:srgbClr val="FF0000"/>
                </a:solidFill>
              </a:rPr>
              <a:t>NRU</a:t>
            </a:r>
          </a:p>
        </p:txBody>
      </p:sp>
      <p:sp>
        <p:nvSpPr>
          <p:cNvPr id="26" name="TextBox 25"/>
          <p:cNvSpPr txBox="1"/>
          <p:nvPr/>
        </p:nvSpPr>
        <p:spPr>
          <a:xfrm>
            <a:off x="4069976" y="1685376"/>
            <a:ext cx="1002999" cy="1384995"/>
          </a:xfrm>
          <a:prstGeom prst="rect">
            <a:avLst/>
          </a:prstGeom>
          <a:solidFill>
            <a:schemeClr val="bg1"/>
          </a:solidFill>
        </p:spPr>
        <p:txBody>
          <a:bodyPr wrap="square" rtlCol="0">
            <a:spAutoFit/>
          </a:bodyPr>
          <a:lstStyle/>
          <a:p>
            <a:r>
              <a:rPr lang="en-AU" sz="1400" dirty="0">
                <a:solidFill>
                  <a:srgbClr val="FF0000"/>
                </a:solidFill>
              </a:rPr>
              <a:t>Natural Rate of Inflation</a:t>
            </a:r>
          </a:p>
          <a:p>
            <a:r>
              <a:rPr lang="en-AU" sz="1400" dirty="0">
                <a:solidFill>
                  <a:srgbClr val="FF0000"/>
                </a:solidFill>
              </a:rPr>
              <a:t>/ Expected Rate of Inflation</a:t>
            </a:r>
          </a:p>
        </p:txBody>
      </p:sp>
      <p:sp>
        <p:nvSpPr>
          <p:cNvPr id="28" name="TextBox 27"/>
          <p:cNvSpPr txBox="1"/>
          <p:nvPr/>
        </p:nvSpPr>
        <p:spPr>
          <a:xfrm>
            <a:off x="8488154" y="5332732"/>
            <a:ext cx="3347675" cy="830997"/>
          </a:xfrm>
          <a:prstGeom prst="rect">
            <a:avLst/>
          </a:prstGeom>
          <a:solidFill>
            <a:srgbClr val="FFFF00"/>
          </a:solidFill>
        </p:spPr>
        <p:txBody>
          <a:bodyPr wrap="square" rtlCol="0">
            <a:spAutoFit/>
          </a:bodyPr>
          <a:lstStyle/>
          <a:p>
            <a:r>
              <a:rPr lang="en-AU" sz="1600" dirty="0">
                <a:solidFill>
                  <a:srgbClr val="FF0000"/>
                </a:solidFill>
              </a:rPr>
              <a:t>Summary</a:t>
            </a:r>
          </a:p>
          <a:p>
            <a:r>
              <a:rPr lang="en-AU" sz="1600" dirty="0">
                <a:solidFill>
                  <a:srgbClr val="FF0000"/>
                </a:solidFill>
              </a:rPr>
              <a:t>At </a:t>
            </a:r>
            <a:r>
              <a:rPr lang="en-AU" sz="1600" dirty="0" err="1">
                <a:solidFill>
                  <a:srgbClr val="FF0000"/>
                </a:solidFill>
              </a:rPr>
              <a:t>Y</a:t>
            </a:r>
            <a:r>
              <a:rPr lang="en-AU" sz="1600" baseline="-25000" dirty="0" err="1">
                <a:solidFill>
                  <a:srgbClr val="FF0000"/>
                </a:solidFill>
              </a:rPr>
              <a:t>f</a:t>
            </a:r>
            <a:r>
              <a:rPr lang="en-AU" sz="1600" dirty="0">
                <a:solidFill>
                  <a:srgbClr val="FF0000"/>
                </a:solidFill>
              </a:rPr>
              <a:t>/Y</a:t>
            </a:r>
            <a:r>
              <a:rPr lang="en-AU" sz="1600" baseline="-25000" dirty="0">
                <a:solidFill>
                  <a:srgbClr val="FF0000"/>
                </a:solidFill>
              </a:rPr>
              <a:t>P</a:t>
            </a:r>
            <a:r>
              <a:rPr lang="en-AU" sz="1600" dirty="0">
                <a:solidFill>
                  <a:srgbClr val="FF0000"/>
                </a:solidFill>
              </a:rPr>
              <a:t> we have the NRU and the Natural Rate of Inflation together. </a:t>
            </a:r>
          </a:p>
        </p:txBody>
      </p:sp>
      <p:sp>
        <p:nvSpPr>
          <p:cNvPr id="19" name="TextBox 18"/>
          <p:cNvSpPr txBox="1"/>
          <p:nvPr/>
        </p:nvSpPr>
        <p:spPr>
          <a:xfrm>
            <a:off x="7676143" y="2490536"/>
            <a:ext cx="445168" cy="369332"/>
          </a:xfrm>
          <a:prstGeom prst="rect">
            <a:avLst/>
          </a:prstGeom>
          <a:noFill/>
        </p:spPr>
        <p:txBody>
          <a:bodyPr wrap="square" rtlCol="0">
            <a:spAutoFit/>
          </a:bodyPr>
          <a:lstStyle/>
          <a:p>
            <a:r>
              <a:rPr lang="en-AU" dirty="0"/>
              <a:t>PC</a:t>
            </a:r>
          </a:p>
        </p:txBody>
      </p:sp>
    </p:spTree>
    <p:extLst>
      <p:ext uri="{BB962C8B-B14F-4D97-AF65-F5344CB8AC3E}">
        <p14:creationId xmlns:p14="http://schemas.microsoft.com/office/powerpoint/2010/main" val="110143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90" y="242417"/>
            <a:ext cx="3832282" cy="833950"/>
          </a:xfrm>
        </p:spPr>
        <p:txBody>
          <a:bodyPr>
            <a:normAutofit fontScale="90000"/>
          </a:bodyPr>
          <a:lstStyle/>
          <a:p>
            <a:r>
              <a:rPr lang="en-US" dirty="0"/>
              <a:t>The Natural Rate of Unemployment</a:t>
            </a:r>
          </a:p>
        </p:txBody>
      </p:sp>
      <p:pic>
        <p:nvPicPr>
          <p:cNvPr id="4" name="Picture 3"/>
          <p:cNvPicPr>
            <a:picLocks noChangeAspect="1"/>
          </p:cNvPicPr>
          <p:nvPr/>
        </p:nvPicPr>
        <p:blipFill>
          <a:blip r:embed="rId2"/>
          <a:stretch>
            <a:fillRect/>
          </a:stretch>
        </p:blipFill>
        <p:spPr>
          <a:xfrm>
            <a:off x="4328333" y="242417"/>
            <a:ext cx="4223167" cy="3529297"/>
          </a:xfrm>
          <a:prstGeom prst="rect">
            <a:avLst/>
          </a:prstGeom>
        </p:spPr>
      </p:pic>
      <p:pic>
        <p:nvPicPr>
          <p:cNvPr id="11" name="Picture 10"/>
          <p:cNvPicPr>
            <a:picLocks noChangeAspect="1"/>
          </p:cNvPicPr>
          <p:nvPr/>
        </p:nvPicPr>
        <p:blipFill>
          <a:blip r:embed="rId3"/>
          <a:stretch>
            <a:fillRect/>
          </a:stretch>
        </p:blipFill>
        <p:spPr>
          <a:xfrm>
            <a:off x="6073377" y="4533720"/>
            <a:ext cx="2150349" cy="2103603"/>
          </a:xfrm>
          <a:prstGeom prst="rect">
            <a:avLst/>
          </a:prstGeom>
        </p:spPr>
      </p:pic>
      <p:sp>
        <p:nvSpPr>
          <p:cNvPr id="12" name="Oval 11"/>
          <p:cNvSpPr/>
          <p:nvPr/>
        </p:nvSpPr>
        <p:spPr>
          <a:xfrm>
            <a:off x="6892413" y="2056225"/>
            <a:ext cx="68826" cy="773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47680" y="4295297"/>
            <a:ext cx="1788242" cy="1015663"/>
          </a:xfrm>
          <a:prstGeom prst="rect">
            <a:avLst/>
          </a:prstGeom>
          <a:solidFill>
            <a:schemeClr val="accent1">
              <a:lumMod val="40000"/>
              <a:lumOff val="60000"/>
            </a:schemeClr>
          </a:solidFill>
        </p:spPr>
        <p:txBody>
          <a:bodyPr wrap="square">
            <a:spAutoFit/>
          </a:bodyPr>
          <a:lstStyle/>
          <a:p>
            <a:r>
              <a:rPr lang="en-US" sz="2000">
                <a:solidFill>
                  <a:schemeClr val="accent1">
                    <a:lumMod val="50000"/>
                  </a:schemeClr>
                </a:solidFill>
              </a:rPr>
              <a:t>Expected Inflation </a:t>
            </a:r>
            <a:r>
              <a:rPr lang="en-US" sz="2000" dirty="0">
                <a:solidFill>
                  <a:schemeClr val="accent1">
                    <a:lumMod val="50000"/>
                  </a:schemeClr>
                </a:solidFill>
              </a:rPr>
              <a:t>and NRU</a:t>
            </a:r>
          </a:p>
        </p:txBody>
      </p:sp>
      <p:sp>
        <p:nvSpPr>
          <p:cNvPr id="18" name="TextBox 17"/>
          <p:cNvSpPr txBox="1"/>
          <p:nvPr/>
        </p:nvSpPr>
        <p:spPr>
          <a:xfrm>
            <a:off x="314698" y="1238865"/>
            <a:ext cx="3608373" cy="2800767"/>
          </a:xfrm>
          <a:prstGeom prst="rect">
            <a:avLst/>
          </a:prstGeom>
          <a:solidFill>
            <a:schemeClr val="accent4">
              <a:lumMod val="20000"/>
              <a:lumOff val="80000"/>
            </a:schemeClr>
          </a:solidFill>
        </p:spPr>
        <p:txBody>
          <a:bodyPr wrap="square" rtlCol="0">
            <a:spAutoFit/>
          </a:bodyPr>
          <a:lstStyle/>
          <a:p>
            <a:r>
              <a:rPr lang="en-AU" sz="1600" b="1" dirty="0"/>
              <a:t>The NRU / NAIRU</a:t>
            </a:r>
          </a:p>
          <a:p>
            <a:r>
              <a:rPr lang="en-AU" sz="1600" dirty="0"/>
              <a:t>Recall that when the economy is at full employment, we have the Natural Rate of Unemployment, NRU. (Zero Cyclical Unemployment).</a:t>
            </a:r>
          </a:p>
          <a:p>
            <a:r>
              <a:rPr lang="en-AU" sz="1600" dirty="0"/>
              <a:t>This is sometimes more confusingly called the Non Accelerating Inflation Rate of Unemployment (NAIRU). This is the same idea as the NRU, but simply states that at equilibrium, inflation will be at a non-accelerating level.</a:t>
            </a:r>
          </a:p>
        </p:txBody>
      </p:sp>
      <p:sp>
        <p:nvSpPr>
          <p:cNvPr id="20" name="TextBox 19"/>
          <p:cNvSpPr txBox="1"/>
          <p:nvPr/>
        </p:nvSpPr>
        <p:spPr>
          <a:xfrm>
            <a:off x="4502020" y="5272428"/>
            <a:ext cx="1673861" cy="857226"/>
          </a:xfrm>
          <a:prstGeom prst="rect">
            <a:avLst/>
          </a:prstGeom>
          <a:solidFill>
            <a:srgbClr val="FFFF00"/>
          </a:solidFill>
        </p:spPr>
        <p:txBody>
          <a:bodyPr wrap="square" rtlCol="0">
            <a:spAutoFit/>
          </a:bodyPr>
          <a:lstStyle/>
          <a:p>
            <a:r>
              <a:rPr lang="en-AU" sz="1600" b="1" dirty="0"/>
              <a:t>Full Employment / Long Run Equilibrium</a:t>
            </a:r>
          </a:p>
        </p:txBody>
      </p:sp>
      <p:pic>
        <p:nvPicPr>
          <p:cNvPr id="23" name="Picture 22"/>
          <p:cNvPicPr>
            <a:picLocks noChangeAspect="1"/>
          </p:cNvPicPr>
          <p:nvPr/>
        </p:nvPicPr>
        <p:blipFill>
          <a:blip r:embed="rId4"/>
          <a:stretch>
            <a:fillRect/>
          </a:stretch>
        </p:blipFill>
        <p:spPr>
          <a:xfrm>
            <a:off x="7868943" y="210730"/>
            <a:ext cx="619211" cy="476316"/>
          </a:xfrm>
          <a:prstGeom prst="rect">
            <a:avLst/>
          </a:prstGeom>
        </p:spPr>
      </p:pic>
      <p:sp>
        <p:nvSpPr>
          <p:cNvPr id="22" name="TextBox 21"/>
          <p:cNvSpPr txBox="1"/>
          <p:nvPr/>
        </p:nvSpPr>
        <p:spPr>
          <a:xfrm>
            <a:off x="250697" y="4295297"/>
            <a:ext cx="3608373" cy="2308324"/>
          </a:xfrm>
          <a:prstGeom prst="rect">
            <a:avLst/>
          </a:prstGeom>
          <a:solidFill>
            <a:schemeClr val="accent1">
              <a:lumMod val="20000"/>
              <a:lumOff val="80000"/>
            </a:schemeClr>
          </a:solidFill>
        </p:spPr>
        <p:txBody>
          <a:bodyPr wrap="square" rtlCol="0">
            <a:spAutoFit/>
          </a:bodyPr>
          <a:lstStyle/>
          <a:p>
            <a:r>
              <a:rPr lang="en-AU" sz="1600" b="1" dirty="0"/>
              <a:t>Expected Rate of Inflation /The Natural Rate of Inflation</a:t>
            </a:r>
          </a:p>
          <a:p>
            <a:r>
              <a:rPr lang="en-AU" sz="1600" dirty="0"/>
              <a:t>Some economists speculate that when the economy is at full employment and has the NRU, we have a corresponding level of inflation. This can be considered the ‘good, happy, sustainable’ level of inflation. We call this the Natural Rate of Inflation.</a:t>
            </a:r>
          </a:p>
        </p:txBody>
      </p:sp>
      <p:sp>
        <p:nvSpPr>
          <p:cNvPr id="5" name="Rectangle 4"/>
          <p:cNvSpPr/>
          <p:nvPr/>
        </p:nvSpPr>
        <p:spPr>
          <a:xfrm>
            <a:off x="8613480" y="998486"/>
            <a:ext cx="3541305" cy="4154984"/>
          </a:xfrm>
          <a:prstGeom prst="rect">
            <a:avLst/>
          </a:prstGeom>
          <a:solidFill>
            <a:schemeClr val="accent2">
              <a:lumMod val="20000"/>
              <a:lumOff val="80000"/>
            </a:schemeClr>
          </a:solidFill>
        </p:spPr>
        <p:txBody>
          <a:bodyPr wrap="square">
            <a:spAutoFit/>
          </a:bodyPr>
          <a:lstStyle/>
          <a:p>
            <a:r>
              <a:rPr lang="en-AU" sz="2400" b="1" dirty="0"/>
              <a:t>Long Run </a:t>
            </a:r>
            <a:r>
              <a:rPr lang="en-AU" sz="2400" b="1" dirty="0" err="1"/>
              <a:t>Equilibrum</a:t>
            </a:r>
            <a:r>
              <a:rPr lang="en-AU" sz="2400" b="1" dirty="0"/>
              <a:t>/Y</a:t>
            </a:r>
            <a:r>
              <a:rPr lang="en-AU" sz="2400" b="1" baseline="-25000" dirty="0"/>
              <a:t>P</a:t>
            </a:r>
            <a:r>
              <a:rPr lang="en-AU" sz="2400" b="1" dirty="0"/>
              <a:t>/</a:t>
            </a:r>
            <a:r>
              <a:rPr lang="en-AU" sz="2400" b="1" dirty="0" err="1"/>
              <a:t>Y</a:t>
            </a:r>
            <a:r>
              <a:rPr lang="en-AU" sz="2400" b="1" baseline="-25000" dirty="0" err="1"/>
              <a:t>f</a:t>
            </a:r>
            <a:endParaRPr lang="en-AU" sz="2400" b="1" dirty="0"/>
          </a:p>
          <a:p>
            <a:r>
              <a:rPr lang="en-AU" sz="2000" dirty="0"/>
              <a:t>When the </a:t>
            </a:r>
            <a:r>
              <a:rPr lang="en-AU" sz="2000" dirty="0">
                <a:solidFill>
                  <a:srgbClr val="00B0F0"/>
                </a:solidFill>
              </a:rPr>
              <a:t>economy is in long run equilibrium</a:t>
            </a:r>
            <a:r>
              <a:rPr lang="en-AU" sz="2000" dirty="0"/>
              <a:t>/full employment output/potential output, the economy will have these </a:t>
            </a:r>
            <a:r>
              <a:rPr lang="en-AU" sz="2000" dirty="0">
                <a:solidFill>
                  <a:srgbClr val="00B0F0"/>
                </a:solidFill>
              </a:rPr>
              <a:t>three things occurring at the same time</a:t>
            </a:r>
            <a:r>
              <a:rPr lang="en-AU" sz="2000" dirty="0"/>
              <a:t>.</a:t>
            </a:r>
          </a:p>
          <a:p>
            <a:pPr marL="457200" indent="-457200">
              <a:buFont typeface="+mj-lt"/>
              <a:buAutoNum type="arabicPeriod"/>
            </a:pPr>
            <a:r>
              <a:rPr lang="en-AU" sz="2000" dirty="0"/>
              <a:t>Full Employment Output/Y</a:t>
            </a:r>
            <a:r>
              <a:rPr lang="en-AU" sz="2000" baseline="-25000" dirty="0"/>
              <a:t>P</a:t>
            </a:r>
            <a:r>
              <a:rPr lang="en-AU" sz="2000" dirty="0"/>
              <a:t>/</a:t>
            </a:r>
            <a:r>
              <a:rPr lang="en-AU" sz="2000" dirty="0" err="1"/>
              <a:t>Y</a:t>
            </a:r>
            <a:r>
              <a:rPr lang="en-AU" sz="2000" baseline="-25000" dirty="0" err="1"/>
              <a:t>f</a:t>
            </a:r>
            <a:endParaRPr lang="en-AU" sz="2000" baseline="-25000" dirty="0"/>
          </a:p>
          <a:p>
            <a:pPr marL="457200" indent="-457200">
              <a:buFont typeface="+mj-lt"/>
              <a:buAutoNum type="arabicPeriod"/>
            </a:pPr>
            <a:r>
              <a:rPr lang="en-AU" sz="2000" dirty="0"/>
              <a:t>Natural Rate of Unemployment</a:t>
            </a:r>
          </a:p>
          <a:p>
            <a:pPr marL="457200" indent="-457200">
              <a:buFont typeface="+mj-lt"/>
              <a:buAutoNum type="arabicPeriod"/>
            </a:pPr>
            <a:r>
              <a:rPr lang="en-AU" sz="2000" dirty="0"/>
              <a:t>The Natural Rate of Inflation (bonus)</a:t>
            </a:r>
          </a:p>
        </p:txBody>
      </p:sp>
      <p:cxnSp>
        <p:nvCxnSpPr>
          <p:cNvPr id="10" name="Straight Connector 9"/>
          <p:cNvCxnSpPr/>
          <p:nvPr/>
        </p:nvCxnSpPr>
        <p:spPr>
          <a:xfrm flipH="1" flipV="1">
            <a:off x="5141801" y="2094912"/>
            <a:ext cx="1750612" cy="2111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71062" y="2084354"/>
            <a:ext cx="21351" cy="92677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83680" y="3088640"/>
            <a:ext cx="792480" cy="369332"/>
          </a:xfrm>
          <a:prstGeom prst="rect">
            <a:avLst/>
          </a:prstGeom>
          <a:solidFill>
            <a:schemeClr val="bg1"/>
          </a:solidFill>
        </p:spPr>
        <p:txBody>
          <a:bodyPr wrap="square" rtlCol="0">
            <a:spAutoFit/>
          </a:bodyPr>
          <a:lstStyle/>
          <a:p>
            <a:r>
              <a:rPr lang="en-AU" dirty="0">
                <a:solidFill>
                  <a:srgbClr val="FF0000"/>
                </a:solidFill>
              </a:rPr>
              <a:t>NRU</a:t>
            </a:r>
          </a:p>
        </p:txBody>
      </p:sp>
      <p:sp>
        <p:nvSpPr>
          <p:cNvPr id="26" name="TextBox 25"/>
          <p:cNvSpPr txBox="1"/>
          <p:nvPr/>
        </p:nvSpPr>
        <p:spPr>
          <a:xfrm>
            <a:off x="4069976" y="1685376"/>
            <a:ext cx="1002999" cy="1384995"/>
          </a:xfrm>
          <a:prstGeom prst="rect">
            <a:avLst/>
          </a:prstGeom>
          <a:solidFill>
            <a:schemeClr val="bg1"/>
          </a:solidFill>
        </p:spPr>
        <p:txBody>
          <a:bodyPr wrap="square" rtlCol="0">
            <a:spAutoFit/>
          </a:bodyPr>
          <a:lstStyle/>
          <a:p>
            <a:r>
              <a:rPr lang="en-AU" sz="1400" dirty="0">
                <a:solidFill>
                  <a:srgbClr val="FF0000"/>
                </a:solidFill>
              </a:rPr>
              <a:t>Natural Rate of Inflation</a:t>
            </a:r>
          </a:p>
          <a:p>
            <a:r>
              <a:rPr lang="en-AU" sz="1400" dirty="0">
                <a:solidFill>
                  <a:srgbClr val="FF0000"/>
                </a:solidFill>
              </a:rPr>
              <a:t>/ Expected Rate of Inflation</a:t>
            </a:r>
          </a:p>
        </p:txBody>
      </p:sp>
      <p:sp>
        <p:nvSpPr>
          <p:cNvPr id="28" name="TextBox 27"/>
          <p:cNvSpPr txBox="1"/>
          <p:nvPr/>
        </p:nvSpPr>
        <p:spPr>
          <a:xfrm>
            <a:off x="8488154" y="5332732"/>
            <a:ext cx="3347675" cy="830997"/>
          </a:xfrm>
          <a:prstGeom prst="rect">
            <a:avLst/>
          </a:prstGeom>
          <a:solidFill>
            <a:srgbClr val="FFFF00"/>
          </a:solidFill>
        </p:spPr>
        <p:txBody>
          <a:bodyPr wrap="square" rtlCol="0">
            <a:spAutoFit/>
          </a:bodyPr>
          <a:lstStyle/>
          <a:p>
            <a:r>
              <a:rPr lang="en-AU" sz="1600" dirty="0">
                <a:solidFill>
                  <a:srgbClr val="FF0000"/>
                </a:solidFill>
              </a:rPr>
              <a:t>Summary</a:t>
            </a:r>
          </a:p>
          <a:p>
            <a:r>
              <a:rPr lang="en-AU" sz="1600" dirty="0">
                <a:solidFill>
                  <a:srgbClr val="FF0000"/>
                </a:solidFill>
              </a:rPr>
              <a:t>At </a:t>
            </a:r>
            <a:r>
              <a:rPr lang="en-AU" sz="1600" dirty="0" err="1">
                <a:solidFill>
                  <a:srgbClr val="FF0000"/>
                </a:solidFill>
              </a:rPr>
              <a:t>Y</a:t>
            </a:r>
            <a:r>
              <a:rPr lang="en-AU" sz="1600" baseline="-25000" dirty="0" err="1">
                <a:solidFill>
                  <a:srgbClr val="FF0000"/>
                </a:solidFill>
              </a:rPr>
              <a:t>f</a:t>
            </a:r>
            <a:r>
              <a:rPr lang="en-AU" sz="1600" dirty="0">
                <a:solidFill>
                  <a:srgbClr val="FF0000"/>
                </a:solidFill>
              </a:rPr>
              <a:t>/Y</a:t>
            </a:r>
            <a:r>
              <a:rPr lang="en-AU" sz="1600" baseline="-25000" dirty="0">
                <a:solidFill>
                  <a:srgbClr val="FF0000"/>
                </a:solidFill>
              </a:rPr>
              <a:t>P</a:t>
            </a:r>
            <a:r>
              <a:rPr lang="en-AU" sz="1600" dirty="0">
                <a:solidFill>
                  <a:srgbClr val="FF0000"/>
                </a:solidFill>
              </a:rPr>
              <a:t> we have the NRU and the Natural Rate of Inflation together. </a:t>
            </a:r>
          </a:p>
        </p:txBody>
      </p:sp>
      <p:sp>
        <p:nvSpPr>
          <p:cNvPr id="19" name="TextBox 18"/>
          <p:cNvSpPr txBox="1"/>
          <p:nvPr/>
        </p:nvSpPr>
        <p:spPr>
          <a:xfrm>
            <a:off x="7676143" y="2490536"/>
            <a:ext cx="445168" cy="369332"/>
          </a:xfrm>
          <a:prstGeom prst="rect">
            <a:avLst/>
          </a:prstGeom>
          <a:noFill/>
        </p:spPr>
        <p:txBody>
          <a:bodyPr wrap="square" rtlCol="0">
            <a:spAutoFit/>
          </a:bodyPr>
          <a:lstStyle/>
          <a:p>
            <a:r>
              <a:rPr lang="en-AU" dirty="0"/>
              <a:t>PC</a:t>
            </a:r>
          </a:p>
        </p:txBody>
      </p:sp>
    </p:spTree>
    <p:extLst>
      <p:ext uri="{BB962C8B-B14F-4D97-AF65-F5344CB8AC3E}">
        <p14:creationId xmlns:p14="http://schemas.microsoft.com/office/powerpoint/2010/main" val="127234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At the long run equilibrium, what can be said about the unemployment rate.</a:t>
            </a:r>
          </a:p>
          <a:p>
            <a:r>
              <a:rPr lang="en-US" dirty="0">
                <a:solidFill>
                  <a:srgbClr val="0070C0"/>
                </a:solidFill>
              </a:rPr>
              <a:t>At Y</a:t>
            </a:r>
            <a:r>
              <a:rPr lang="en-US" baseline="-25000" dirty="0">
                <a:solidFill>
                  <a:srgbClr val="0070C0"/>
                </a:solidFill>
              </a:rPr>
              <a:t>P </a:t>
            </a:r>
            <a:r>
              <a:rPr lang="en-US" dirty="0">
                <a:solidFill>
                  <a:srgbClr val="0070C0"/>
                </a:solidFill>
              </a:rPr>
              <a:t> we have the NRU.</a:t>
            </a:r>
          </a:p>
          <a:p>
            <a:r>
              <a:rPr lang="en-US" dirty="0"/>
              <a:t>What level of unemployment and inflation would this correspond to on the Phillips Curve.</a:t>
            </a:r>
          </a:p>
          <a:p>
            <a:r>
              <a:rPr lang="en-US" dirty="0">
                <a:solidFill>
                  <a:srgbClr val="0070C0"/>
                </a:solidFill>
              </a:rPr>
              <a:t>The NRU and the expected rate of inflation. </a:t>
            </a:r>
          </a:p>
          <a:p>
            <a:endParaRPr lang="en-US" dirty="0"/>
          </a:p>
        </p:txBody>
      </p:sp>
      <p:pic>
        <p:nvPicPr>
          <p:cNvPr id="4" name="Picture 3"/>
          <p:cNvPicPr>
            <a:picLocks noChangeAspect="1"/>
          </p:cNvPicPr>
          <p:nvPr/>
        </p:nvPicPr>
        <p:blipFill>
          <a:blip r:embed="rId2"/>
          <a:stretch>
            <a:fillRect/>
          </a:stretch>
        </p:blipFill>
        <p:spPr>
          <a:xfrm>
            <a:off x="7663070" y="3840596"/>
            <a:ext cx="2933769" cy="2603105"/>
          </a:xfrm>
          <a:prstGeom prst="rect">
            <a:avLst/>
          </a:prstGeom>
        </p:spPr>
      </p:pic>
    </p:spTree>
    <p:extLst>
      <p:ext uri="{BB962C8B-B14F-4D97-AF65-F5344CB8AC3E}">
        <p14:creationId xmlns:p14="http://schemas.microsoft.com/office/powerpoint/2010/main" val="42033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041"/>
            <a:ext cx="10515600" cy="1500753"/>
          </a:xfrm>
        </p:spPr>
        <p:txBody>
          <a:bodyPr>
            <a:normAutofit fontScale="70000" lnSpcReduction="20000"/>
          </a:bodyPr>
          <a:lstStyle/>
          <a:p>
            <a:r>
              <a:rPr lang="en-AU" dirty="0"/>
              <a:t>We can see that movements of the AD curve, cause movements along the SRPC.</a:t>
            </a:r>
          </a:p>
          <a:p>
            <a:r>
              <a:rPr lang="en-AU" dirty="0"/>
              <a:t>So we can also observe the effect of FP and MP on the SRPC</a:t>
            </a:r>
          </a:p>
          <a:p>
            <a:pPr lvl="1"/>
            <a:r>
              <a:rPr lang="en-AU" dirty="0"/>
              <a:t>Expansionary FP/MP – movement to the left along the SRPC</a:t>
            </a:r>
          </a:p>
          <a:p>
            <a:pPr lvl="1"/>
            <a:r>
              <a:rPr lang="en-AU" dirty="0"/>
              <a:t>Contractionary FP/MP – movement to the right along the SRPC</a:t>
            </a:r>
          </a:p>
          <a:p>
            <a:r>
              <a:rPr lang="en-AU" dirty="0"/>
              <a:t>Note: When the AD/AS equilibrium moves </a:t>
            </a:r>
            <a:r>
              <a:rPr lang="en-AU" b="1" u="sng" dirty="0"/>
              <a:t>right</a:t>
            </a:r>
            <a:r>
              <a:rPr lang="en-AU" dirty="0"/>
              <a:t>, there is a movement to the </a:t>
            </a:r>
            <a:r>
              <a:rPr lang="en-AU" b="1" u="sng" dirty="0"/>
              <a:t>left</a:t>
            </a:r>
            <a:r>
              <a:rPr lang="en-AU" dirty="0"/>
              <a:t> along the SRPC.</a:t>
            </a:r>
          </a:p>
        </p:txBody>
      </p:sp>
      <p:pic>
        <p:nvPicPr>
          <p:cNvPr id="4" name="Picture 3"/>
          <p:cNvPicPr>
            <a:picLocks noChangeAspect="1"/>
          </p:cNvPicPr>
          <p:nvPr/>
        </p:nvPicPr>
        <p:blipFill>
          <a:blip r:embed="rId2"/>
          <a:stretch>
            <a:fillRect/>
          </a:stretch>
        </p:blipFill>
        <p:spPr>
          <a:xfrm>
            <a:off x="762851" y="532949"/>
            <a:ext cx="10059804" cy="4258269"/>
          </a:xfrm>
          <a:prstGeom prst="rect">
            <a:avLst/>
          </a:prstGeom>
        </p:spPr>
      </p:pic>
      <p:sp>
        <p:nvSpPr>
          <p:cNvPr id="5" name="TextBox 4"/>
          <p:cNvSpPr txBox="1"/>
          <p:nvPr/>
        </p:nvSpPr>
        <p:spPr>
          <a:xfrm>
            <a:off x="8807138" y="5168239"/>
            <a:ext cx="3038168" cy="923330"/>
          </a:xfrm>
          <a:prstGeom prst="rect">
            <a:avLst/>
          </a:prstGeom>
          <a:solidFill>
            <a:srgbClr val="FFFF00"/>
          </a:solidFill>
        </p:spPr>
        <p:txBody>
          <a:bodyPr wrap="square" rtlCol="0">
            <a:spAutoFit/>
          </a:bodyPr>
          <a:lstStyle/>
          <a:p>
            <a:r>
              <a:rPr lang="en-AU" dirty="0">
                <a:solidFill>
                  <a:srgbClr val="FF0000"/>
                </a:solidFill>
              </a:rPr>
              <a:t>Summary</a:t>
            </a:r>
          </a:p>
          <a:p>
            <a:r>
              <a:rPr lang="en-AU" dirty="0">
                <a:solidFill>
                  <a:srgbClr val="FF0000"/>
                </a:solidFill>
              </a:rPr>
              <a:t>AD shifts lead to movements ALONG the SRPC</a:t>
            </a:r>
          </a:p>
        </p:txBody>
      </p:sp>
      <p:sp>
        <p:nvSpPr>
          <p:cNvPr id="2" name="Title 1"/>
          <p:cNvSpPr>
            <a:spLocks noGrp="1"/>
          </p:cNvSpPr>
          <p:nvPr>
            <p:ph type="title"/>
          </p:nvPr>
        </p:nvSpPr>
        <p:spPr>
          <a:xfrm>
            <a:off x="762851" y="-41913"/>
            <a:ext cx="10515600" cy="996536"/>
          </a:xfrm>
        </p:spPr>
        <p:txBody>
          <a:bodyPr/>
          <a:lstStyle/>
          <a:p>
            <a:r>
              <a:rPr lang="en-AU" dirty="0"/>
              <a:t>Movement Along the Short Run Phillips Curve</a:t>
            </a:r>
          </a:p>
        </p:txBody>
      </p:sp>
    </p:spTree>
    <p:extLst>
      <p:ext uri="{BB962C8B-B14F-4D97-AF65-F5344CB8AC3E}">
        <p14:creationId xmlns:p14="http://schemas.microsoft.com/office/powerpoint/2010/main" val="922564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341063"/>
            <a:ext cx="6116053" cy="453022"/>
          </a:xfrm>
        </p:spPr>
        <p:txBody>
          <a:bodyPr>
            <a:normAutofit fontScale="90000"/>
          </a:bodyPr>
          <a:lstStyle/>
          <a:p>
            <a:r>
              <a:rPr lang="en-AU" dirty="0"/>
              <a:t>Movement of the SRPC</a:t>
            </a:r>
          </a:p>
        </p:txBody>
      </p:sp>
      <p:sp>
        <p:nvSpPr>
          <p:cNvPr id="3" name="Content Placeholder 2"/>
          <p:cNvSpPr>
            <a:spLocks noGrp="1"/>
          </p:cNvSpPr>
          <p:nvPr>
            <p:ph idx="1"/>
          </p:nvPr>
        </p:nvSpPr>
        <p:spPr>
          <a:xfrm>
            <a:off x="381000" y="1019509"/>
            <a:ext cx="9860280" cy="1180194"/>
          </a:xfrm>
        </p:spPr>
        <p:txBody>
          <a:bodyPr>
            <a:normAutofit/>
          </a:bodyPr>
          <a:lstStyle/>
          <a:p>
            <a:r>
              <a:rPr lang="en-AU" dirty="0"/>
              <a:t>The </a:t>
            </a:r>
            <a:r>
              <a:rPr lang="en-AU" dirty="0">
                <a:solidFill>
                  <a:srgbClr val="00B0F0"/>
                </a:solidFill>
              </a:rPr>
              <a:t>movements of the SRPC </a:t>
            </a:r>
            <a:r>
              <a:rPr lang="en-AU" dirty="0"/>
              <a:t>are </a:t>
            </a:r>
            <a:r>
              <a:rPr lang="en-AU" dirty="0">
                <a:solidFill>
                  <a:srgbClr val="00B0F0"/>
                </a:solidFill>
              </a:rPr>
              <a:t>connected to the SRAS curve</a:t>
            </a:r>
            <a:r>
              <a:rPr lang="en-AU" dirty="0"/>
              <a:t>.</a:t>
            </a:r>
          </a:p>
          <a:p>
            <a:r>
              <a:rPr lang="en-AU" dirty="0"/>
              <a:t>The SRPC moves as a ‘mirror image’ to the SRPC. </a:t>
            </a:r>
          </a:p>
          <a:p>
            <a:endParaRPr lang="en-AU" dirty="0"/>
          </a:p>
        </p:txBody>
      </p:sp>
      <p:sp>
        <p:nvSpPr>
          <p:cNvPr id="8" name="Rectangle 7"/>
          <p:cNvSpPr/>
          <p:nvPr/>
        </p:nvSpPr>
        <p:spPr>
          <a:xfrm>
            <a:off x="6611602" y="2190827"/>
            <a:ext cx="5133281" cy="954107"/>
          </a:xfrm>
          <a:prstGeom prst="rect">
            <a:avLst/>
          </a:prstGeom>
          <a:solidFill>
            <a:schemeClr val="accent2">
              <a:lumMod val="40000"/>
              <a:lumOff val="60000"/>
            </a:schemeClr>
          </a:solidFill>
        </p:spPr>
        <p:txBody>
          <a:bodyPr wrap="square">
            <a:spAutoFit/>
          </a:bodyPr>
          <a:lstStyle/>
          <a:p>
            <a:r>
              <a:rPr lang="en-AU" sz="2800" dirty="0"/>
              <a:t>↑SRAS→↓Price Level, (↑Output →↑Jobs→↓Unemployment)</a:t>
            </a:r>
          </a:p>
        </p:txBody>
      </p:sp>
      <p:sp>
        <p:nvSpPr>
          <p:cNvPr id="9" name="Rectangle 8"/>
          <p:cNvSpPr/>
          <p:nvPr/>
        </p:nvSpPr>
        <p:spPr>
          <a:xfrm>
            <a:off x="217370" y="2199703"/>
            <a:ext cx="5624417" cy="954107"/>
          </a:xfrm>
          <a:prstGeom prst="rect">
            <a:avLst/>
          </a:prstGeom>
          <a:solidFill>
            <a:schemeClr val="accent3">
              <a:lumMod val="40000"/>
              <a:lumOff val="60000"/>
            </a:schemeClr>
          </a:solidFill>
        </p:spPr>
        <p:txBody>
          <a:bodyPr wrap="square">
            <a:spAutoFit/>
          </a:bodyPr>
          <a:lstStyle/>
          <a:p>
            <a:r>
              <a:rPr lang="en-AU" sz="2800" dirty="0"/>
              <a:t>↓ SRAS→ ↑ Price Level, (↓Output →↓Jobs→↑Unemployment) </a:t>
            </a:r>
          </a:p>
        </p:txBody>
      </p:sp>
      <p:pic>
        <p:nvPicPr>
          <p:cNvPr id="11" name="Picture 10"/>
          <p:cNvPicPr>
            <a:picLocks noChangeAspect="1"/>
          </p:cNvPicPr>
          <p:nvPr/>
        </p:nvPicPr>
        <p:blipFill>
          <a:blip r:embed="rId2"/>
          <a:stretch>
            <a:fillRect/>
          </a:stretch>
        </p:blipFill>
        <p:spPr>
          <a:xfrm>
            <a:off x="40810" y="3259049"/>
            <a:ext cx="3513017" cy="2606645"/>
          </a:xfrm>
          <a:prstGeom prst="rect">
            <a:avLst/>
          </a:prstGeom>
        </p:spPr>
      </p:pic>
      <p:pic>
        <p:nvPicPr>
          <p:cNvPr id="13" name="Picture 12"/>
          <p:cNvPicPr>
            <a:picLocks noChangeAspect="1"/>
          </p:cNvPicPr>
          <p:nvPr/>
        </p:nvPicPr>
        <p:blipFill>
          <a:blip r:embed="rId3"/>
          <a:stretch>
            <a:fillRect/>
          </a:stretch>
        </p:blipFill>
        <p:spPr>
          <a:xfrm>
            <a:off x="6164680" y="3222503"/>
            <a:ext cx="3013563" cy="2567872"/>
          </a:xfrm>
          <a:prstGeom prst="rect">
            <a:avLst/>
          </a:prstGeom>
        </p:spPr>
      </p:pic>
      <p:pic>
        <p:nvPicPr>
          <p:cNvPr id="33" name="Picture 32"/>
          <p:cNvPicPr>
            <a:picLocks noChangeAspect="1"/>
          </p:cNvPicPr>
          <p:nvPr/>
        </p:nvPicPr>
        <p:blipFill>
          <a:blip r:embed="rId4"/>
          <a:stretch>
            <a:fillRect/>
          </a:stretch>
        </p:blipFill>
        <p:spPr>
          <a:xfrm>
            <a:off x="3553827" y="3259049"/>
            <a:ext cx="2812209" cy="2501406"/>
          </a:xfrm>
          <a:prstGeom prst="rect">
            <a:avLst/>
          </a:prstGeom>
        </p:spPr>
      </p:pic>
      <p:pic>
        <p:nvPicPr>
          <p:cNvPr id="34" name="Picture 33"/>
          <p:cNvPicPr>
            <a:picLocks noChangeAspect="1"/>
          </p:cNvPicPr>
          <p:nvPr/>
        </p:nvPicPr>
        <p:blipFill>
          <a:blip r:embed="rId5"/>
          <a:stretch>
            <a:fillRect/>
          </a:stretch>
        </p:blipFill>
        <p:spPr>
          <a:xfrm>
            <a:off x="9178243" y="3337528"/>
            <a:ext cx="2656628" cy="2166526"/>
          </a:xfrm>
          <a:prstGeom prst="rect">
            <a:avLst/>
          </a:prstGeom>
        </p:spPr>
      </p:pic>
    </p:spTree>
    <p:extLst>
      <p:ext uri="{BB962C8B-B14F-4D97-AF65-F5344CB8AC3E}">
        <p14:creationId xmlns:p14="http://schemas.microsoft.com/office/powerpoint/2010/main" val="429297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 y="242627"/>
            <a:ext cx="5624417" cy="954107"/>
          </a:xfrm>
          <a:prstGeom prst="rect">
            <a:avLst/>
          </a:prstGeom>
        </p:spPr>
        <p:txBody>
          <a:bodyPr wrap="square">
            <a:spAutoFit/>
          </a:bodyPr>
          <a:lstStyle/>
          <a:p>
            <a:r>
              <a:rPr lang="en-AU" sz="2800" dirty="0"/>
              <a:t>↓ SRAS→ ↑ Price Level, (↓Output →↓Jobs→↑Unemployment) </a:t>
            </a:r>
          </a:p>
        </p:txBody>
      </p:sp>
      <p:pic>
        <p:nvPicPr>
          <p:cNvPr id="5" name="Picture 4"/>
          <p:cNvPicPr>
            <a:picLocks noChangeAspect="1"/>
          </p:cNvPicPr>
          <p:nvPr/>
        </p:nvPicPr>
        <p:blipFill>
          <a:blip r:embed="rId2"/>
          <a:stretch>
            <a:fillRect/>
          </a:stretch>
        </p:blipFill>
        <p:spPr>
          <a:xfrm>
            <a:off x="0" y="1371366"/>
            <a:ext cx="6553059" cy="5194025"/>
          </a:xfrm>
          <a:prstGeom prst="rect">
            <a:avLst/>
          </a:prstGeom>
        </p:spPr>
      </p:pic>
      <p:pic>
        <p:nvPicPr>
          <p:cNvPr id="6" name="Picture 5"/>
          <p:cNvPicPr>
            <a:picLocks noChangeAspect="1"/>
          </p:cNvPicPr>
          <p:nvPr/>
        </p:nvPicPr>
        <p:blipFill>
          <a:blip r:embed="rId3"/>
          <a:stretch>
            <a:fillRect/>
          </a:stretch>
        </p:blipFill>
        <p:spPr>
          <a:xfrm>
            <a:off x="6553059" y="1371366"/>
            <a:ext cx="5279744" cy="4696231"/>
          </a:xfrm>
          <a:prstGeom prst="rect">
            <a:avLst/>
          </a:prstGeom>
        </p:spPr>
      </p:pic>
      <p:sp>
        <p:nvSpPr>
          <p:cNvPr id="2" name="TextBox 1"/>
          <p:cNvSpPr txBox="1"/>
          <p:nvPr/>
        </p:nvSpPr>
        <p:spPr>
          <a:xfrm>
            <a:off x="10323871" y="4925962"/>
            <a:ext cx="993058" cy="369332"/>
          </a:xfrm>
          <a:prstGeom prst="rect">
            <a:avLst/>
          </a:prstGeom>
          <a:noFill/>
        </p:spPr>
        <p:txBody>
          <a:bodyPr wrap="square" rtlCol="0">
            <a:spAutoFit/>
          </a:bodyPr>
          <a:lstStyle/>
          <a:p>
            <a:r>
              <a:rPr lang="en-AU" dirty="0"/>
              <a:t>SRPC</a:t>
            </a:r>
            <a:r>
              <a:rPr lang="en-AU" baseline="-25000" dirty="0"/>
              <a:t>0</a:t>
            </a:r>
            <a:endParaRPr lang="en-AU" dirty="0"/>
          </a:p>
        </p:txBody>
      </p:sp>
      <p:sp>
        <p:nvSpPr>
          <p:cNvPr id="7" name="TextBox 6"/>
          <p:cNvSpPr txBox="1"/>
          <p:nvPr/>
        </p:nvSpPr>
        <p:spPr>
          <a:xfrm>
            <a:off x="10987548" y="4556630"/>
            <a:ext cx="993058" cy="369332"/>
          </a:xfrm>
          <a:prstGeom prst="rect">
            <a:avLst/>
          </a:prstGeom>
          <a:noFill/>
        </p:spPr>
        <p:txBody>
          <a:bodyPr wrap="square" rtlCol="0">
            <a:spAutoFit/>
          </a:bodyPr>
          <a:lstStyle/>
          <a:p>
            <a:r>
              <a:rPr lang="en-AU" dirty="0"/>
              <a:t>SRPC</a:t>
            </a:r>
            <a:r>
              <a:rPr lang="en-AU" baseline="-25000" dirty="0"/>
              <a:t>1</a:t>
            </a:r>
            <a:endParaRPr lang="en-AU" dirty="0"/>
          </a:p>
        </p:txBody>
      </p:sp>
    </p:spTree>
    <p:extLst>
      <p:ext uri="{BB962C8B-B14F-4D97-AF65-F5344CB8AC3E}">
        <p14:creationId xmlns:p14="http://schemas.microsoft.com/office/powerpoint/2010/main" val="969660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488" y="476142"/>
            <a:ext cx="8631936" cy="1323439"/>
          </a:xfrm>
          <a:prstGeom prst="rect">
            <a:avLst/>
          </a:prstGeom>
        </p:spPr>
        <p:txBody>
          <a:bodyPr wrap="square">
            <a:spAutoFit/>
          </a:bodyPr>
          <a:lstStyle/>
          <a:p>
            <a:r>
              <a:rPr lang="en-AU" sz="4000" dirty="0"/>
              <a:t>↑SRAS→↓Price Level, (↑Output →↑Jobs→↓Unemployment)</a:t>
            </a:r>
          </a:p>
        </p:txBody>
      </p:sp>
      <p:pic>
        <p:nvPicPr>
          <p:cNvPr id="5" name="Picture 4"/>
          <p:cNvPicPr>
            <a:picLocks noChangeAspect="1"/>
          </p:cNvPicPr>
          <p:nvPr/>
        </p:nvPicPr>
        <p:blipFill>
          <a:blip r:embed="rId2"/>
          <a:stretch>
            <a:fillRect/>
          </a:stretch>
        </p:blipFill>
        <p:spPr>
          <a:xfrm>
            <a:off x="475488" y="2180057"/>
            <a:ext cx="5502355" cy="4688584"/>
          </a:xfrm>
          <a:prstGeom prst="rect">
            <a:avLst/>
          </a:prstGeom>
        </p:spPr>
      </p:pic>
      <p:pic>
        <p:nvPicPr>
          <p:cNvPr id="6" name="Picture 5"/>
          <p:cNvPicPr>
            <a:picLocks noChangeAspect="1"/>
          </p:cNvPicPr>
          <p:nvPr/>
        </p:nvPicPr>
        <p:blipFill>
          <a:blip r:embed="rId3"/>
          <a:stretch>
            <a:fillRect/>
          </a:stretch>
        </p:blipFill>
        <p:spPr>
          <a:xfrm>
            <a:off x="6709362" y="2180057"/>
            <a:ext cx="5122973" cy="4177873"/>
          </a:xfrm>
          <a:prstGeom prst="rect">
            <a:avLst/>
          </a:prstGeom>
        </p:spPr>
      </p:pic>
      <p:sp>
        <p:nvSpPr>
          <p:cNvPr id="7" name="TextBox 6"/>
          <p:cNvSpPr txBox="1"/>
          <p:nvPr/>
        </p:nvSpPr>
        <p:spPr>
          <a:xfrm>
            <a:off x="10535264" y="5431701"/>
            <a:ext cx="993058" cy="369332"/>
          </a:xfrm>
          <a:prstGeom prst="rect">
            <a:avLst/>
          </a:prstGeom>
          <a:noFill/>
        </p:spPr>
        <p:txBody>
          <a:bodyPr wrap="square" rtlCol="0">
            <a:spAutoFit/>
          </a:bodyPr>
          <a:lstStyle/>
          <a:p>
            <a:r>
              <a:rPr lang="en-AU" dirty="0"/>
              <a:t>SRPC</a:t>
            </a:r>
            <a:r>
              <a:rPr lang="en-AU" baseline="-25000" dirty="0"/>
              <a:t>1</a:t>
            </a:r>
            <a:endParaRPr lang="en-AU" dirty="0"/>
          </a:p>
        </p:txBody>
      </p:sp>
      <p:sp>
        <p:nvSpPr>
          <p:cNvPr id="8" name="TextBox 7"/>
          <p:cNvSpPr txBox="1"/>
          <p:nvPr/>
        </p:nvSpPr>
        <p:spPr>
          <a:xfrm>
            <a:off x="10991284" y="5094013"/>
            <a:ext cx="993058" cy="369332"/>
          </a:xfrm>
          <a:prstGeom prst="rect">
            <a:avLst/>
          </a:prstGeom>
          <a:noFill/>
        </p:spPr>
        <p:txBody>
          <a:bodyPr wrap="square" rtlCol="0">
            <a:spAutoFit/>
          </a:bodyPr>
          <a:lstStyle/>
          <a:p>
            <a:r>
              <a:rPr lang="en-AU" dirty="0"/>
              <a:t>SRPC</a:t>
            </a:r>
            <a:r>
              <a:rPr lang="en-AU" baseline="-25000" dirty="0"/>
              <a:t>0</a:t>
            </a:r>
            <a:endParaRPr lang="en-AU" dirty="0"/>
          </a:p>
        </p:txBody>
      </p:sp>
    </p:spTree>
    <p:extLst>
      <p:ext uri="{BB962C8B-B14F-4D97-AF65-F5344CB8AC3E}">
        <p14:creationId xmlns:p14="http://schemas.microsoft.com/office/powerpoint/2010/main" val="212373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If the SRAS shifts to the right due to an increase in productivity, what happens to the Phillips Curve?</a:t>
            </a:r>
          </a:p>
          <a:p>
            <a:r>
              <a:rPr lang="en-AU" dirty="0">
                <a:solidFill>
                  <a:srgbClr val="0070C0"/>
                </a:solidFill>
              </a:rPr>
              <a:t>The SRPC will shift to the left. It moves in the opposite direction of the SRAS.</a:t>
            </a:r>
          </a:p>
        </p:txBody>
      </p:sp>
    </p:spTree>
    <p:extLst>
      <p:ext uri="{BB962C8B-B14F-4D97-AF65-F5344CB8AC3E}">
        <p14:creationId xmlns:p14="http://schemas.microsoft.com/office/powerpoint/2010/main" val="41779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213" y="365125"/>
            <a:ext cx="3360174" cy="1325563"/>
          </a:xfrm>
        </p:spPr>
        <p:txBody>
          <a:bodyPr/>
          <a:lstStyle/>
          <a:p>
            <a:r>
              <a:rPr lang="en-AU" dirty="0"/>
              <a:t>Past AP Question</a:t>
            </a:r>
          </a:p>
        </p:txBody>
      </p:sp>
      <p:sp>
        <p:nvSpPr>
          <p:cNvPr id="3" name="Content Placeholder 2"/>
          <p:cNvSpPr>
            <a:spLocks noGrp="1"/>
          </p:cNvSpPr>
          <p:nvPr>
            <p:ph idx="1"/>
          </p:nvPr>
        </p:nvSpPr>
        <p:spPr>
          <a:xfrm>
            <a:off x="838200" y="4194709"/>
            <a:ext cx="10515600" cy="1982253"/>
          </a:xfrm>
        </p:spPr>
        <p:txBody>
          <a:bodyPr>
            <a:normAutofit fontScale="77500" lnSpcReduction="20000"/>
          </a:bodyPr>
          <a:lstStyle/>
          <a:p>
            <a:r>
              <a:rPr lang="en-AU" dirty="0">
                <a:solidFill>
                  <a:srgbClr val="0070C0"/>
                </a:solidFill>
              </a:rPr>
              <a:t>Correct Answer: B </a:t>
            </a:r>
          </a:p>
          <a:p>
            <a:endParaRPr lang="en-AU" dirty="0">
              <a:solidFill>
                <a:srgbClr val="0070C0"/>
              </a:solidFill>
            </a:endParaRPr>
          </a:p>
          <a:p>
            <a:r>
              <a:rPr lang="en-AU" dirty="0">
                <a:solidFill>
                  <a:srgbClr val="0070C0"/>
                </a:solidFill>
              </a:rPr>
              <a:t>When inflation </a:t>
            </a:r>
            <a:r>
              <a:rPr lang="en-AU" dirty="0" err="1">
                <a:solidFill>
                  <a:srgbClr val="0070C0"/>
                </a:solidFill>
              </a:rPr>
              <a:t>expecations</a:t>
            </a:r>
            <a:r>
              <a:rPr lang="en-AU" dirty="0">
                <a:solidFill>
                  <a:srgbClr val="0070C0"/>
                </a:solidFill>
              </a:rPr>
              <a:t> are higher, this will lead to people demanding an increase in wages as well as the price of resources that they sell, resulting in a decrease (shift left) of the SRAS.</a:t>
            </a:r>
          </a:p>
          <a:p>
            <a:r>
              <a:rPr lang="en-AU" dirty="0">
                <a:solidFill>
                  <a:srgbClr val="0070C0"/>
                </a:solidFill>
              </a:rPr>
              <a:t>The left shift of the SRAS causes a right shift of the SRPC</a:t>
            </a:r>
          </a:p>
        </p:txBody>
      </p:sp>
      <p:pic>
        <p:nvPicPr>
          <p:cNvPr id="4" name="Picture 3"/>
          <p:cNvPicPr>
            <a:picLocks noChangeAspect="1"/>
          </p:cNvPicPr>
          <p:nvPr/>
        </p:nvPicPr>
        <p:blipFill>
          <a:blip r:embed="rId2"/>
          <a:stretch>
            <a:fillRect/>
          </a:stretch>
        </p:blipFill>
        <p:spPr>
          <a:xfrm>
            <a:off x="536376" y="171710"/>
            <a:ext cx="7992590" cy="3829584"/>
          </a:xfrm>
          <a:prstGeom prst="rect">
            <a:avLst/>
          </a:prstGeom>
        </p:spPr>
      </p:pic>
    </p:spTree>
    <p:extLst>
      <p:ext uri="{BB962C8B-B14F-4D97-AF65-F5344CB8AC3E}">
        <p14:creationId xmlns:p14="http://schemas.microsoft.com/office/powerpoint/2010/main" val="26465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5.1 FP and MP in the Short Run</a:t>
            </a:r>
          </a:p>
        </p:txBody>
      </p:sp>
      <p:sp>
        <p:nvSpPr>
          <p:cNvPr id="4" name="Text Placeholder 3"/>
          <p:cNvSpPr>
            <a:spLocks noGrp="1"/>
          </p:cNvSpPr>
          <p:nvPr>
            <p:ph type="body" idx="1"/>
          </p:nvPr>
        </p:nvSpPr>
        <p:spPr/>
        <p:txBody>
          <a:bodyPr/>
          <a:lstStyle/>
          <a:p>
            <a:r>
              <a:rPr lang="en-AU" dirty="0"/>
              <a:t>We have covered Fiscal Policy and Monetary Policy in Unit 3 and 4.</a:t>
            </a:r>
          </a:p>
          <a:p>
            <a:r>
              <a:rPr lang="en-AU" dirty="0"/>
              <a:t>We will revise it briefly and then consider when both FP and MP are used at the same time. </a:t>
            </a:r>
          </a:p>
        </p:txBody>
      </p:sp>
    </p:spTree>
    <p:extLst>
      <p:ext uri="{BB962C8B-B14F-4D97-AF65-F5344CB8AC3E}">
        <p14:creationId xmlns:p14="http://schemas.microsoft.com/office/powerpoint/2010/main" val="94142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126"/>
            <a:ext cx="10031858" cy="888322"/>
          </a:xfrm>
        </p:spPr>
        <p:txBody>
          <a:bodyPr/>
          <a:lstStyle/>
          <a:p>
            <a:r>
              <a:rPr lang="en-US" dirty="0"/>
              <a:t>Short Run vs Long Run Phillips Curve</a:t>
            </a:r>
          </a:p>
        </p:txBody>
      </p:sp>
      <p:sp>
        <p:nvSpPr>
          <p:cNvPr id="3" name="Content Placeholder 2"/>
          <p:cNvSpPr>
            <a:spLocks noGrp="1"/>
          </p:cNvSpPr>
          <p:nvPr>
            <p:ph idx="1"/>
          </p:nvPr>
        </p:nvSpPr>
        <p:spPr>
          <a:xfrm>
            <a:off x="238433" y="1620573"/>
            <a:ext cx="6062133" cy="4351338"/>
          </a:xfrm>
        </p:spPr>
        <p:txBody>
          <a:bodyPr>
            <a:normAutofit fontScale="70000" lnSpcReduction="20000"/>
          </a:bodyPr>
          <a:lstStyle/>
          <a:p>
            <a:r>
              <a:rPr lang="en-US" dirty="0"/>
              <a:t>The Phillips curve shows that there is a tradeoff between inflation and the UR.</a:t>
            </a:r>
          </a:p>
          <a:p>
            <a:r>
              <a:rPr lang="en-US" dirty="0"/>
              <a:t>However, in the </a:t>
            </a:r>
            <a:r>
              <a:rPr lang="en-US" dirty="0">
                <a:solidFill>
                  <a:srgbClr val="00B0F0"/>
                </a:solidFill>
              </a:rPr>
              <a:t>long run</a:t>
            </a:r>
            <a:r>
              <a:rPr lang="en-US" dirty="0"/>
              <a:t> there is </a:t>
            </a:r>
            <a:r>
              <a:rPr lang="en-US" dirty="0">
                <a:solidFill>
                  <a:srgbClr val="00B0F0"/>
                </a:solidFill>
              </a:rPr>
              <a:t>no trade off between inflation and unemployment</a:t>
            </a:r>
            <a:r>
              <a:rPr lang="en-US" dirty="0"/>
              <a:t>. </a:t>
            </a:r>
          </a:p>
          <a:p>
            <a:pPr lvl="1"/>
            <a:r>
              <a:rPr lang="en-US" dirty="0"/>
              <a:t>This is because in the long run, </a:t>
            </a:r>
            <a:r>
              <a:rPr lang="en-US" dirty="0">
                <a:solidFill>
                  <a:srgbClr val="00B050"/>
                </a:solidFill>
              </a:rPr>
              <a:t>price level has no effect on output </a:t>
            </a:r>
            <a:r>
              <a:rPr lang="en-US" dirty="0"/>
              <a:t>because of </a:t>
            </a:r>
            <a:r>
              <a:rPr lang="en-US" dirty="0">
                <a:solidFill>
                  <a:srgbClr val="00B050"/>
                </a:solidFill>
              </a:rPr>
              <a:t>flexible wages</a:t>
            </a:r>
            <a:r>
              <a:rPr lang="en-US" dirty="0"/>
              <a:t> in the long run. Because there is no change in output, there is </a:t>
            </a:r>
            <a:r>
              <a:rPr lang="en-US" dirty="0">
                <a:solidFill>
                  <a:srgbClr val="00B050"/>
                </a:solidFill>
              </a:rPr>
              <a:t>no change in unemployment</a:t>
            </a:r>
            <a:r>
              <a:rPr lang="en-US" dirty="0"/>
              <a:t>. </a:t>
            </a:r>
          </a:p>
          <a:p>
            <a:pPr lvl="1"/>
            <a:r>
              <a:rPr lang="en-US" dirty="0"/>
              <a:t>Regardless of the inflation level, the unemployment will be the same.</a:t>
            </a:r>
          </a:p>
          <a:p>
            <a:r>
              <a:rPr lang="en-US" sz="3800" dirty="0"/>
              <a:t>Therefore, we distinguish between:</a:t>
            </a:r>
          </a:p>
          <a:p>
            <a:pPr lvl="1"/>
            <a:r>
              <a:rPr lang="en-US" sz="3300" b="1" dirty="0"/>
              <a:t>Short Run Phillips Curve (SRPC) </a:t>
            </a:r>
            <a:r>
              <a:rPr lang="en-US" sz="3300" dirty="0"/>
              <a:t>– tradeoff between inflation and UR</a:t>
            </a:r>
          </a:p>
          <a:p>
            <a:pPr lvl="1"/>
            <a:r>
              <a:rPr lang="en-US" sz="3300" b="1" dirty="0"/>
              <a:t>Long Run Phillips Curve (LRPC) </a:t>
            </a:r>
            <a:r>
              <a:rPr lang="en-US" sz="3300" dirty="0"/>
              <a:t>– </a:t>
            </a:r>
            <a:r>
              <a:rPr lang="en-US" sz="3300" dirty="0">
                <a:solidFill>
                  <a:srgbClr val="00B0F0"/>
                </a:solidFill>
              </a:rPr>
              <a:t>NO TRADEOFF between inflation and the UR</a:t>
            </a:r>
          </a:p>
          <a:p>
            <a:pPr lvl="2"/>
            <a:r>
              <a:rPr lang="en-US" sz="2900" dirty="0"/>
              <a:t>Note that the LRPC is connected to the NRU. </a:t>
            </a:r>
          </a:p>
        </p:txBody>
      </p:sp>
      <p:sp>
        <p:nvSpPr>
          <p:cNvPr id="5" name="TextBox 4"/>
          <p:cNvSpPr txBox="1"/>
          <p:nvPr/>
        </p:nvSpPr>
        <p:spPr>
          <a:xfrm>
            <a:off x="8358020" y="200788"/>
            <a:ext cx="3347675" cy="1015663"/>
          </a:xfrm>
          <a:prstGeom prst="rect">
            <a:avLst/>
          </a:prstGeom>
          <a:solidFill>
            <a:srgbClr val="FFFF00"/>
          </a:solidFill>
        </p:spPr>
        <p:txBody>
          <a:bodyPr wrap="square" rtlCol="0">
            <a:spAutoFit/>
          </a:bodyPr>
          <a:lstStyle/>
          <a:p>
            <a:r>
              <a:rPr lang="en-AU" sz="1200" dirty="0">
                <a:solidFill>
                  <a:srgbClr val="FF0000"/>
                </a:solidFill>
              </a:rPr>
              <a:t>Summary</a:t>
            </a:r>
          </a:p>
          <a:p>
            <a:r>
              <a:rPr lang="en-AU" sz="1200" b="1" dirty="0">
                <a:solidFill>
                  <a:srgbClr val="FF0000"/>
                </a:solidFill>
              </a:rPr>
              <a:t>Short Run Phillips Curve (SRPC) </a:t>
            </a:r>
            <a:r>
              <a:rPr lang="en-AU" sz="1200" dirty="0">
                <a:solidFill>
                  <a:srgbClr val="FF0000"/>
                </a:solidFill>
              </a:rPr>
              <a:t>– negative relationship between unemployment and inflation</a:t>
            </a:r>
          </a:p>
          <a:p>
            <a:r>
              <a:rPr lang="en-AU" sz="1200" b="1" dirty="0">
                <a:solidFill>
                  <a:srgbClr val="FF0000"/>
                </a:solidFill>
              </a:rPr>
              <a:t>Long Run Phillips Curve (LRPC) </a:t>
            </a:r>
            <a:r>
              <a:rPr lang="en-AU" sz="1200" dirty="0">
                <a:solidFill>
                  <a:srgbClr val="FF0000"/>
                </a:solidFill>
              </a:rPr>
              <a:t>– NO relationship between unemployment and inflation</a:t>
            </a:r>
          </a:p>
        </p:txBody>
      </p:sp>
      <p:pic>
        <p:nvPicPr>
          <p:cNvPr id="4" name="Picture 2" descr="AP Macro: SRPC and LRPC | Tamoclass">
            <a:extLst>
              <a:ext uri="{FF2B5EF4-FFF2-40B4-BE49-F238E27FC236}">
                <a16:creationId xmlns:a16="http://schemas.microsoft.com/office/drawing/2014/main" id="{52A5BF06-9BA1-0DC1-C1B0-1B0AF843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683" y="1525243"/>
            <a:ext cx="5201012" cy="480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315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60" y="148815"/>
            <a:ext cx="10796337" cy="586681"/>
          </a:xfrm>
        </p:spPr>
        <p:txBody>
          <a:bodyPr>
            <a:normAutofit fontScale="90000"/>
          </a:bodyPr>
          <a:lstStyle/>
          <a:p>
            <a:r>
              <a:rPr lang="en-AU" dirty="0"/>
              <a:t>Macroeconomic Self Adjustment – LRPC and SRPC</a:t>
            </a:r>
          </a:p>
        </p:txBody>
      </p:sp>
      <p:sp>
        <p:nvSpPr>
          <p:cNvPr id="3" name="Content Placeholder 2"/>
          <p:cNvSpPr>
            <a:spLocks noGrp="1"/>
          </p:cNvSpPr>
          <p:nvPr>
            <p:ph idx="1"/>
          </p:nvPr>
        </p:nvSpPr>
        <p:spPr>
          <a:xfrm>
            <a:off x="390282" y="627004"/>
            <a:ext cx="10505511" cy="2090090"/>
          </a:xfrm>
        </p:spPr>
        <p:txBody>
          <a:bodyPr>
            <a:noAutofit/>
          </a:bodyPr>
          <a:lstStyle/>
          <a:p>
            <a:r>
              <a:rPr lang="en-AU" sz="2000" dirty="0"/>
              <a:t>We now know how to draw the </a:t>
            </a:r>
            <a:r>
              <a:rPr lang="en-AU" sz="2000" dirty="0">
                <a:solidFill>
                  <a:srgbClr val="00B0F0"/>
                </a:solidFill>
              </a:rPr>
              <a:t>AD/AS self adjustment process</a:t>
            </a:r>
            <a:r>
              <a:rPr lang="en-AU" sz="2000" dirty="0"/>
              <a:t>. We can now </a:t>
            </a:r>
            <a:r>
              <a:rPr lang="en-AU" sz="2000" dirty="0">
                <a:solidFill>
                  <a:srgbClr val="00B0F0"/>
                </a:solidFill>
              </a:rPr>
              <a:t>represent this on the Phillips Curve</a:t>
            </a:r>
            <a:r>
              <a:rPr lang="en-AU" sz="2000" dirty="0"/>
              <a:t>.</a:t>
            </a:r>
          </a:p>
          <a:p>
            <a:r>
              <a:rPr lang="en-AU" sz="2000" dirty="0"/>
              <a:t>We now know the movements that occur to the Phillips Curves</a:t>
            </a:r>
          </a:p>
          <a:p>
            <a:pPr lvl="1"/>
            <a:r>
              <a:rPr lang="en-AU" sz="1800" dirty="0"/>
              <a:t>AD shifts move along the SRPC</a:t>
            </a:r>
          </a:p>
          <a:p>
            <a:pPr lvl="1"/>
            <a:r>
              <a:rPr lang="en-AU" sz="1800" dirty="0"/>
              <a:t>SRAS shifts move the SRPC</a:t>
            </a:r>
          </a:p>
          <a:p>
            <a:r>
              <a:rPr lang="en-AU" sz="2000" dirty="0"/>
              <a:t>Remember that at Y</a:t>
            </a:r>
            <a:r>
              <a:rPr lang="en-AU" sz="2000" baseline="-25000" dirty="0"/>
              <a:t>F</a:t>
            </a:r>
            <a:r>
              <a:rPr lang="en-AU" sz="2000" dirty="0"/>
              <a:t> you will see a return to Y</a:t>
            </a:r>
            <a:r>
              <a:rPr lang="en-AU" sz="2000" baseline="-25000" dirty="0"/>
              <a:t>P</a:t>
            </a:r>
            <a:r>
              <a:rPr lang="en-AU" sz="2000" dirty="0"/>
              <a:t> which will have the NRU. </a:t>
            </a:r>
          </a:p>
          <a:p>
            <a:endParaRPr lang="en-AU"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28" y="2920181"/>
            <a:ext cx="4401164" cy="3829584"/>
          </a:xfrm>
          <a:prstGeom prst="rect">
            <a:avLst/>
          </a:prstGeom>
        </p:spPr>
      </p:pic>
      <p:sp>
        <p:nvSpPr>
          <p:cNvPr id="17" name="Right Arrow 16"/>
          <p:cNvSpPr/>
          <p:nvPr/>
        </p:nvSpPr>
        <p:spPr>
          <a:xfrm rot="10800000">
            <a:off x="2887578" y="3809998"/>
            <a:ext cx="566273" cy="2999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p:cNvPicPr>
            <a:picLocks noChangeAspect="1"/>
          </p:cNvPicPr>
          <p:nvPr/>
        </p:nvPicPr>
        <p:blipFill>
          <a:blip r:embed="rId3"/>
          <a:stretch>
            <a:fillRect/>
          </a:stretch>
        </p:blipFill>
        <p:spPr>
          <a:xfrm>
            <a:off x="5139215" y="2997857"/>
            <a:ext cx="4945696" cy="3674232"/>
          </a:xfrm>
          <a:prstGeom prst="rect">
            <a:avLst/>
          </a:prstGeom>
        </p:spPr>
      </p:pic>
      <p:sp>
        <p:nvSpPr>
          <p:cNvPr id="19" name="TextBox 18"/>
          <p:cNvSpPr txBox="1"/>
          <p:nvPr/>
        </p:nvSpPr>
        <p:spPr>
          <a:xfrm>
            <a:off x="7767586" y="3266782"/>
            <a:ext cx="770021" cy="307777"/>
          </a:xfrm>
          <a:prstGeom prst="rect">
            <a:avLst/>
          </a:prstGeom>
          <a:noFill/>
        </p:spPr>
        <p:txBody>
          <a:bodyPr wrap="square" rtlCol="0">
            <a:spAutoFit/>
          </a:bodyPr>
          <a:lstStyle/>
          <a:p>
            <a:r>
              <a:rPr lang="en-AU" sz="1400" dirty="0"/>
              <a:t>LRPC</a:t>
            </a:r>
          </a:p>
        </p:txBody>
      </p:sp>
      <p:sp>
        <p:nvSpPr>
          <p:cNvPr id="20" name="TextBox 19"/>
          <p:cNvSpPr txBox="1"/>
          <p:nvPr/>
        </p:nvSpPr>
        <p:spPr>
          <a:xfrm>
            <a:off x="2929842" y="2766783"/>
            <a:ext cx="5607765" cy="369332"/>
          </a:xfrm>
          <a:prstGeom prst="rect">
            <a:avLst/>
          </a:prstGeom>
          <a:solidFill>
            <a:schemeClr val="accent4">
              <a:lumMod val="60000"/>
              <a:lumOff val="40000"/>
            </a:schemeClr>
          </a:solidFill>
        </p:spPr>
        <p:txBody>
          <a:bodyPr wrap="square" rtlCol="0">
            <a:spAutoFit/>
          </a:bodyPr>
          <a:lstStyle/>
          <a:p>
            <a:r>
              <a:rPr lang="en-AU" b="1" dirty="0"/>
              <a:t>Inflationary Gap Self Adjustment with Phillips Curve</a:t>
            </a:r>
          </a:p>
        </p:txBody>
      </p:sp>
      <p:sp>
        <p:nvSpPr>
          <p:cNvPr id="5" name="TextBox 4"/>
          <p:cNvSpPr txBox="1"/>
          <p:nvPr/>
        </p:nvSpPr>
        <p:spPr>
          <a:xfrm>
            <a:off x="8770374" y="1700981"/>
            <a:ext cx="3165987" cy="1200329"/>
          </a:xfrm>
          <a:prstGeom prst="rect">
            <a:avLst/>
          </a:prstGeom>
          <a:solidFill>
            <a:srgbClr val="FFFF00"/>
          </a:solidFill>
        </p:spPr>
        <p:txBody>
          <a:bodyPr wrap="square" rtlCol="0">
            <a:spAutoFit/>
          </a:bodyPr>
          <a:lstStyle/>
          <a:p>
            <a:r>
              <a:rPr lang="en-AU" dirty="0">
                <a:solidFill>
                  <a:srgbClr val="FF0000"/>
                </a:solidFill>
              </a:rPr>
              <a:t>Summary</a:t>
            </a:r>
          </a:p>
          <a:p>
            <a:r>
              <a:rPr lang="en-AU" dirty="0">
                <a:solidFill>
                  <a:srgbClr val="FF0000"/>
                </a:solidFill>
              </a:rPr>
              <a:t>The self adjustment process can be represented on the AD/AS graph AND Phillips Curve graph.</a:t>
            </a:r>
          </a:p>
        </p:txBody>
      </p:sp>
    </p:spTree>
    <p:extLst>
      <p:ext uri="{BB962C8B-B14F-4D97-AF65-F5344CB8AC3E}">
        <p14:creationId xmlns:p14="http://schemas.microsoft.com/office/powerpoint/2010/main" val="1043256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106" y="3048039"/>
            <a:ext cx="4382112" cy="3639058"/>
          </a:xfrm>
        </p:spPr>
      </p:pic>
      <p:pic>
        <p:nvPicPr>
          <p:cNvPr id="5" name="Picture 4"/>
          <p:cNvPicPr>
            <a:picLocks noChangeAspect="1"/>
          </p:cNvPicPr>
          <p:nvPr/>
        </p:nvPicPr>
        <p:blipFill>
          <a:blip r:embed="rId3"/>
          <a:stretch>
            <a:fillRect/>
          </a:stretch>
        </p:blipFill>
        <p:spPr>
          <a:xfrm>
            <a:off x="5643038" y="3060833"/>
            <a:ext cx="4396111" cy="3402945"/>
          </a:xfrm>
          <a:prstGeom prst="rect">
            <a:avLst/>
          </a:prstGeom>
        </p:spPr>
      </p:pic>
      <p:cxnSp>
        <p:nvCxnSpPr>
          <p:cNvPr id="6" name="Straight Connector 5"/>
          <p:cNvCxnSpPr/>
          <p:nvPr/>
        </p:nvCxnSpPr>
        <p:spPr>
          <a:xfrm>
            <a:off x="6675119" y="4109987"/>
            <a:ext cx="2107933" cy="17036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46719" y="3303070"/>
            <a:ext cx="28877" cy="26068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flipH="1">
            <a:off x="7129913" y="4186989"/>
            <a:ext cx="462012" cy="2695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696425" y="5554008"/>
            <a:ext cx="770021" cy="307777"/>
          </a:xfrm>
          <a:prstGeom prst="rect">
            <a:avLst/>
          </a:prstGeom>
          <a:noFill/>
        </p:spPr>
        <p:txBody>
          <a:bodyPr wrap="square" rtlCol="0">
            <a:spAutoFit/>
          </a:bodyPr>
          <a:lstStyle/>
          <a:p>
            <a:r>
              <a:rPr lang="en-AU" sz="1400" dirty="0"/>
              <a:t>SRPC</a:t>
            </a:r>
            <a:r>
              <a:rPr lang="en-AU" sz="1400" baseline="-25000" dirty="0"/>
              <a:t>2</a:t>
            </a:r>
            <a:endParaRPr lang="en-AU" sz="1400" dirty="0"/>
          </a:p>
        </p:txBody>
      </p:sp>
      <p:sp>
        <p:nvSpPr>
          <p:cNvPr id="11" name="TextBox 10"/>
          <p:cNvSpPr txBox="1"/>
          <p:nvPr/>
        </p:nvSpPr>
        <p:spPr>
          <a:xfrm>
            <a:off x="8046719" y="4237159"/>
            <a:ext cx="317633" cy="369332"/>
          </a:xfrm>
          <a:prstGeom prst="rect">
            <a:avLst/>
          </a:prstGeom>
          <a:noFill/>
        </p:spPr>
        <p:txBody>
          <a:bodyPr wrap="square" rtlCol="0">
            <a:spAutoFit/>
          </a:bodyPr>
          <a:lstStyle/>
          <a:p>
            <a:r>
              <a:rPr lang="en-AU" b="1" dirty="0">
                <a:solidFill>
                  <a:srgbClr val="FF0000"/>
                </a:solidFill>
              </a:rPr>
              <a:t>A</a:t>
            </a:r>
          </a:p>
        </p:txBody>
      </p:sp>
      <p:sp>
        <p:nvSpPr>
          <p:cNvPr id="12" name="TextBox 11"/>
          <p:cNvSpPr txBox="1"/>
          <p:nvPr/>
        </p:nvSpPr>
        <p:spPr>
          <a:xfrm>
            <a:off x="8672362" y="4788320"/>
            <a:ext cx="317633" cy="369332"/>
          </a:xfrm>
          <a:prstGeom prst="rect">
            <a:avLst/>
          </a:prstGeom>
          <a:noFill/>
        </p:spPr>
        <p:txBody>
          <a:bodyPr wrap="square" rtlCol="0">
            <a:spAutoFit/>
          </a:bodyPr>
          <a:lstStyle/>
          <a:p>
            <a:r>
              <a:rPr lang="en-AU" b="1" dirty="0">
                <a:solidFill>
                  <a:srgbClr val="FF0000"/>
                </a:solidFill>
              </a:rPr>
              <a:t>B</a:t>
            </a:r>
          </a:p>
        </p:txBody>
      </p:sp>
      <p:sp>
        <p:nvSpPr>
          <p:cNvPr id="13" name="TextBox 12"/>
          <p:cNvSpPr txBox="1"/>
          <p:nvPr/>
        </p:nvSpPr>
        <p:spPr>
          <a:xfrm>
            <a:off x="7779620" y="5120963"/>
            <a:ext cx="317633" cy="369332"/>
          </a:xfrm>
          <a:prstGeom prst="rect">
            <a:avLst/>
          </a:prstGeom>
          <a:noFill/>
        </p:spPr>
        <p:txBody>
          <a:bodyPr wrap="square" rtlCol="0">
            <a:spAutoFit/>
          </a:bodyPr>
          <a:lstStyle/>
          <a:p>
            <a:r>
              <a:rPr lang="en-AU" b="1" dirty="0">
                <a:solidFill>
                  <a:srgbClr val="FF0000"/>
                </a:solidFill>
              </a:rPr>
              <a:t>C</a:t>
            </a:r>
          </a:p>
        </p:txBody>
      </p:sp>
      <p:sp>
        <p:nvSpPr>
          <p:cNvPr id="14" name="TextBox 13"/>
          <p:cNvSpPr txBox="1"/>
          <p:nvPr/>
        </p:nvSpPr>
        <p:spPr>
          <a:xfrm>
            <a:off x="8046719" y="3219527"/>
            <a:ext cx="770021" cy="307777"/>
          </a:xfrm>
          <a:prstGeom prst="rect">
            <a:avLst/>
          </a:prstGeom>
          <a:noFill/>
        </p:spPr>
        <p:txBody>
          <a:bodyPr wrap="square" rtlCol="0">
            <a:spAutoFit/>
          </a:bodyPr>
          <a:lstStyle/>
          <a:p>
            <a:r>
              <a:rPr lang="en-AU" sz="1400" dirty="0"/>
              <a:t>LRPC</a:t>
            </a:r>
          </a:p>
        </p:txBody>
      </p:sp>
      <p:sp>
        <p:nvSpPr>
          <p:cNvPr id="15" name="TextBox 14"/>
          <p:cNvSpPr txBox="1"/>
          <p:nvPr/>
        </p:nvSpPr>
        <p:spPr>
          <a:xfrm>
            <a:off x="2839155" y="2593827"/>
            <a:ext cx="5607765" cy="369332"/>
          </a:xfrm>
          <a:prstGeom prst="rect">
            <a:avLst/>
          </a:prstGeom>
          <a:solidFill>
            <a:schemeClr val="accent4">
              <a:lumMod val="60000"/>
              <a:lumOff val="40000"/>
            </a:schemeClr>
          </a:solidFill>
        </p:spPr>
        <p:txBody>
          <a:bodyPr wrap="square" rtlCol="0">
            <a:spAutoFit/>
          </a:bodyPr>
          <a:lstStyle/>
          <a:p>
            <a:r>
              <a:rPr lang="en-AU" b="1" dirty="0"/>
              <a:t>Recessionary Gap Self Adjustment with Phillips Curve</a:t>
            </a:r>
          </a:p>
        </p:txBody>
      </p:sp>
    </p:spTree>
    <p:extLst>
      <p:ext uri="{BB962C8B-B14F-4D97-AF65-F5344CB8AC3E}">
        <p14:creationId xmlns:p14="http://schemas.microsoft.com/office/powerpoint/2010/main" val="153563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Draw the long run self adjustment of an economy from a positive output gap using an AD/AS graph and a Phillips Curve.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28" y="2920181"/>
            <a:ext cx="4401164" cy="3829584"/>
          </a:xfrm>
          <a:prstGeom prst="rect">
            <a:avLst/>
          </a:prstGeom>
        </p:spPr>
      </p:pic>
      <p:pic>
        <p:nvPicPr>
          <p:cNvPr id="5" name="Picture 4"/>
          <p:cNvPicPr>
            <a:picLocks noChangeAspect="1"/>
          </p:cNvPicPr>
          <p:nvPr/>
        </p:nvPicPr>
        <p:blipFill>
          <a:blip r:embed="rId3"/>
          <a:stretch>
            <a:fillRect/>
          </a:stretch>
        </p:blipFill>
        <p:spPr>
          <a:xfrm>
            <a:off x="5139215" y="2997857"/>
            <a:ext cx="4945696" cy="3674232"/>
          </a:xfrm>
          <a:prstGeom prst="rect">
            <a:avLst/>
          </a:prstGeom>
        </p:spPr>
      </p:pic>
      <p:sp>
        <p:nvSpPr>
          <p:cNvPr id="6" name="TextBox 5"/>
          <p:cNvSpPr txBox="1"/>
          <p:nvPr/>
        </p:nvSpPr>
        <p:spPr>
          <a:xfrm>
            <a:off x="2929842" y="2766783"/>
            <a:ext cx="5607765" cy="369332"/>
          </a:xfrm>
          <a:prstGeom prst="rect">
            <a:avLst/>
          </a:prstGeom>
          <a:solidFill>
            <a:schemeClr val="accent4">
              <a:lumMod val="60000"/>
              <a:lumOff val="40000"/>
            </a:schemeClr>
          </a:solidFill>
        </p:spPr>
        <p:txBody>
          <a:bodyPr wrap="square" rtlCol="0">
            <a:spAutoFit/>
          </a:bodyPr>
          <a:lstStyle/>
          <a:p>
            <a:r>
              <a:rPr lang="en-AU" b="1" dirty="0"/>
              <a:t>Inflationary Gap Self Adjustment with Phillips Curve</a:t>
            </a:r>
          </a:p>
        </p:txBody>
      </p:sp>
    </p:spTree>
    <p:extLst>
      <p:ext uri="{BB962C8B-B14F-4D97-AF65-F5344CB8AC3E}">
        <p14:creationId xmlns:p14="http://schemas.microsoft.com/office/powerpoint/2010/main" val="15900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What can be said of the relationship between Inflation and Unemployment with the LRPC and SRPC?</a:t>
            </a:r>
          </a:p>
          <a:p>
            <a:r>
              <a:rPr lang="en-US" dirty="0">
                <a:solidFill>
                  <a:srgbClr val="0070C0"/>
                </a:solidFill>
              </a:rPr>
              <a:t>SRPC – inverse relationship between inflation and unemployment</a:t>
            </a:r>
          </a:p>
          <a:p>
            <a:r>
              <a:rPr lang="en-US" dirty="0">
                <a:solidFill>
                  <a:srgbClr val="0070C0"/>
                </a:solidFill>
              </a:rPr>
              <a:t>LRPC – no relationship</a:t>
            </a:r>
          </a:p>
        </p:txBody>
      </p:sp>
    </p:spTree>
    <p:extLst>
      <p:ext uri="{BB962C8B-B14F-4D97-AF65-F5344CB8AC3E}">
        <p14:creationId xmlns:p14="http://schemas.microsoft.com/office/powerpoint/2010/main" val="221995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23" y="229483"/>
            <a:ext cx="3808668" cy="1436287"/>
          </a:xfrm>
        </p:spPr>
        <p:txBody>
          <a:bodyPr/>
          <a:lstStyle/>
          <a:p>
            <a:r>
              <a:rPr lang="en-US" dirty="0"/>
              <a:t>Shift of LRAS – Shift of SRPC</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52475" y="1752600"/>
            <a:ext cx="5343525" cy="4724400"/>
          </a:xfrm>
          <a:prstGeom prst="rect">
            <a:avLst/>
          </a:prstGeom>
        </p:spPr>
      </p:pic>
      <p:pic>
        <p:nvPicPr>
          <p:cNvPr id="5" name="Picture 4"/>
          <p:cNvPicPr>
            <a:picLocks noChangeAspect="1"/>
          </p:cNvPicPr>
          <p:nvPr/>
        </p:nvPicPr>
        <p:blipFill>
          <a:blip r:embed="rId3"/>
          <a:stretch>
            <a:fillRect/>
          </a:stretch>
        </p:blipFill>
        <p:spPr>
          <a:xfrm>
            <a:off x="6275886" y="1690688"/>
            <a:ext cx="4898027" cy="4291884"/>
          </a:xfrm>
          <a:prstGeom prst="rect">
            <a:avLst/>
          </a:prstGeom>
        </p:spPr>
      </p:pic>
      <p:sp>
        <p:nvSpPr>
          <p:cNvPr id="6" name="TextBox 5"/>
          <p:cNvSpPr txBox="1"/>
          <p:nvPr/>
        </p:nvSpPr>
        <p:spPr>
          <a:xfrm>
            <a:off x="4317023" y="230188"/>
            <a:ext cx="6629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Shift of LRAS will have a similar effect to shift of SRAS, however, because we are moving to another </a:t>
            </a:r>
            <a:r>
              <a:rPr lang="en-US" dirty="0" err="1"/>
              <a:t>Yp</a:t>
            </a:r>
            <a:r>
              <a:rPr lang="en-US" dirty="0"/>
              <a:t>, we will not move from the NRU.</a:t>
            </a:r>
          </a:p>
          <a:p>
            <a:pPr marL="285750" indent="-285750">
              <a:buFont typeface="Arial" panose="020B0604020202020204" pitchFamily="34" charset="0"/>
              <a:buChar char="•"/>
            </a:pPr>
            <a:r>
              <a:rPr lang="en-US" dirty="0"/>
              <a:t>Therefore, we will move a point up or down the LRPC.</a:t>
            </a:r>
          </a:p>
        </p:txBody>
      </p:sp>
      <p:sp>
        <p:nvSpPr>
          <p:cNvPr id="7" name="TextBox 6"/>
          <p:cNvSpPr txBox="1"/>
          <p:nvPr/>
        </p:nvSpPr>
        <p:spPr>
          <a:xfrm>
            <a:off x="2936631" y="3235570"/>
            <a:ext cx="316523" cy="369332"/>
          </a:xfrm>
          <a:prstGeom prst="rect">
            <a:avLst/>
          </a:prstGeom>
          <a:noFill/>
        </p:spPr>
        <p:txBody>
          <a:bodyPr wrap="square" rtlCol="0">
            <a:spAutoFit/>
          </a:bodyPr>
          <a:lstStyle/>
          <a:p>
            <a:r>
              <a:rPr lang="en-US" b="1" dirty="0"/>
              <a:t>C</a:t>
            </a:r>
          </a:p>
        </p:txBody>
      </p:sp>
      <p:sp>
        <p:nvSpPr>
          <p:cNvPr id="8" name="TextBox 7"/>
          <p:cNvSpPr txBox="1"/>
          <p:nvPr/>
        </p:nvSpPr>
        <p:spPr>
          <a:xfrm>
            <a:off x="3616569" y="3745468"/>
            <a:ext cx="316523" cy="369332"/>
          </a:xfrm>
          <a:prstGeom prst="rect">
            <a:avLst/>
          </a:prstGeom>
          <a:noFill/>
        </p:spPr>
        <p:txBody>
          <a:bodyPr wrap="square" rtlCol="0">
            <a:spAutoFit/>
          </a:bodyPr>
          <a:lstStyle/>
          <a:p>
            <a:r>
              <a:rPr lang="en-US" b="1" dirty="0"/>
              <a:t>A</a:t>
            </a:r>
          </a:p>
        </p:txBody>
      </p:sp>
      <p:sp>
        <p:nvSpPr>
          <p:cNvPr id="9" name="Oval 8"/>
          <p:cNvSpPr/>
          <p:nvPr/>
        </p:nvSpPr>
        <p:spPr>
          <a:xfrm>
            <a:off x="2826726" y="3033375"/>
            <a:ext cx="536331" cy="812076"/>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6664" y="3462579"/>
            <a:ext cx="536331" cy="812076"/>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96298" y="4129182"/>
            <a:ext cx="536331" cy="812076"/>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22607" y="4941258"/>
            <a:ext cx="536331" cy="812076"/>
          </a:xfrm>
          <a:prstGeom prst="ellipse">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075C27C-057C-4857-6B9A-16F85056F236}"/>
              </a:ext>
            </a:extLst>
          </p:cNvPr>
          <p:cNvSpPr txBox="1"/>
          <p:nvPr/>
        </p:nvSpPr>
        <p:spPr>
          <a:xfrm>
            <a:off x="10080978" y="936978"/>
            <a:ext cx="1828800" cy="1200329"/>
          </a:xfrm>
          <a:prstGeom prst="rect">
            <a:avLst/>
          </a:prstGeom>
          <a:solidFill>
            <a:srgbClr val="FFFF00"/>
          </a:solidFill>
        </p:spPr>
        <p:txBody>
          <a:bodyPr wrap="square" rtlCol="0">
            <a:spAutoFit/>
          </a:bodyPr>
          <a:lstStyle/>
          <a:p>
            <a:r>
              <a:rPr lang="en-US" sz="1200" dirty="0">
                <a:solidFill>
                  <a:srgbClr val="FF0000"/>
                </a:solidFill>
              </a:rPr>
              <a:t>Summary</a:t>
            </a:r>
          </a:p>
          <a:p>
            <a:r>
              <a:rPr lang="en-US" sz="1200" dirty="0">
                <a:solidFill>
                  <a:srgbClr val="FF0000"/>
                </a:solidFill>
              </a:rPr>
              <a:t>A shift of the LRAS will shift the SRPC however, we will remain at the NRU, because we are once again at </a:t>
            </a:r>
            <a:r>
              <a:rPr lang="en-US" sz="1200" dirty="0" err="1">
                <a:solidFill>
                  <a:srgbClr val="FF0000"/>
                </a:solidFill>
              </a:rPr>
              <a:t>Yp</a:t>
            </a:r>
            <a:r>
              <a:rPr lang="en-US" sz="1200" dirty="0">
                <a:solidFill>
                  <a:srgbClr val="FF0000"/>
                </a:solidFill>
              </a:rPr>
              <a:t>.</a:t>
            </a:r>
          </a:p>
        </p:txBody>
      </p:sp>
    </p:spTree>
    <p:extLst>
      <p:ext uri="{BB962C8B-B14F-4D97-AF65-F5344CB8AC3E}">
        <p14:creationId xmlns:p14="http://schemas.microsoft.com/office/powerpoint/2010/main" val="4151771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P Macro: SRPC and LRPC | Tamoclass">
            <a:extLst>
              <a:ext uri="{FF2B5EF4-FFF2-40B4-BE49-F238E27FC236}">
                <a16:creationId xmlns:a16="http://schemas.microsoft.com/office/drawing/2014/main" id="{F7528F01-50A2-133E-EB56-88C500F58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083" y="585119"/>
            <a:ext cx="5201012" cy="48009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4905" y="316998"/>
            <a:ext cx="5767137" cy="717717"/>
          </a:xfrm>
        </p:spPr>
        <p:txBody>
          <a:bodyPr/>
          <a:lstStyle/>
          <a:p>
            <a:r>
              <a:rPr lang="en-AU" dirty="0"/>
              <a:t>Movement of the LRPC</a:t>
            </a:r>
          </a:p>
        </p:txBody>
      </p:sp>
      <p:sp>
        <p:nvSpPr>
          <p:cNvPr id="3" name="Content Placeholder 2"/>
          <p:cNvSpPr>
            <a:spLocks noGrp="1"/>
          </p:cNvSpPr>
          <p:nvPr>
            <p:ph idx="1"/>
          </p:nvPr>
        </p:nvSpPr>
        <p:spPr>
          <a:xfrm>
            <a:off x="344905" y="1034715"/>
            <a:ext cx="5899484" cy="4351338"/>
          </a:xfrm>
        </p:spPr>
        <p:txBody>
          <a:bodyPr/>
          <a:lstStyle/>
          <a:p>
            <a:r>
              <a:rPr lang="en-AU" dirty="0"/>
              <a:t>Recall: The NRU = structural unemployment + frictional unemployment</a:t>
            </a:r>
          </a:p>
          <a:p>
            <a:r>
              <a:rPr lang="en-AU" dirty="0"/>
              <a:t>Typically, the </a:t>
            </a:r>
            <a:r>
              <a:rPr lang="en-AU" dirty="0">
                <a:solidFill>
                  <a:srgbClr val="00B0F0"/>
                </a:solidFill>
              </a:rPr>
              <a:t>LRPC doesn’t shift</a:t>
            </a:r>
            <a:r>
              <a:rPr lang="en-AU" dirty="0"/>
              <a:t>, because it is </a:t>
            </a:r>
            <a:r>
              <a:rPr lang="en-AU" dirty="0">
                <a:solidFill>
                  <a:srgbClr val="00B0F0"/>
                </a:solidFill>
              </a:rPr>
              <a:t>determined by the Natural Rate of Unemployment, NRU</a:t>
            </a:r>
            <a:r>
              <a:rPr lang="en-AU" dirty="0"/>
              <a:t>, which changes when there is a </a:t>
            </a:r>
            <a:r>
              <a:rPr lang="en-AU" dirty="0">
                <a:solidFill>
                  <a:srgbClr val="00B050"/>
                </a:solidFill>
              </a:rPr>
              <a:t>change to structural unemployment </a:t>
            </a:r>
            <a:r>
              <a:rPr lang="en-AU" dirty="0"/>
              <a:t>or </a:t>
            </a:r>
            <a:r>
              <a:rPr lang="en-AU" dirty="0">
                <a:solidFill>
                  <a:srgbClr val="00B050"/>
                </a:solidFill>
              </a:rPr>
              <a:t>frictional unemployment</a:t>
            </a:r>
            <a:r>
              <a:rPr lang="en-AU" dirty="0"/>
              <a:t>.</a:t>
            </a:r>
          </a:p>
        </p:txBody>
      </p:sp>
      <p:cxnSp>
        <p:nvCxnSpPr>
          <p:cNvPr id="6" name="Straight Connector 5"/>
          <p:cNvCxnSpPr/>
          <p:nvPr/>
        </p:nvCxnSpPr>
        <p:spPr>
          <a:xfrm flipH="1">
            <a:off x="9753599" y="1548731"/>
            <a:ext cx="9833" cy="332330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8126361" y="1548732"/>
            <a:ext cx="9833" cy="332330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9026013" y="2290916"/>
            <a:ext cx="550606" cy="42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p:cNvSpPr/>
          <p:nvPr/>
        </p:nvSpPr>
        <p:spPr>
          <a:xfrm rot="10800000">
            <a:off x="8226952" y="2290916"/>
            <a:ext cx="550606" cy="42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0C85F2EA-5455-B947-4FF0-989E18FAEE84}"/>
              </a:ext>
            </a:extLst>
          </p:cNvPr>
          <p:cNvSpPr txBox="1"/>
          <p:nvPr/>
        </p:nvSpPr>
        <p:spPr>
          <a:xfrm>
            <a:off x="595234" y="5144747"/>
            <a:ext cx="4529922" cy="1354217"/>
          </a:xfrm>
          <a:prstGeom prst="rect">
            <a:avLst/>
          </a:prstGeom>
          <a:solidFill>
            <a:srgbClr val="FFFF00"/>
          </a:solidFill>
        </p:spPr>
        <p:txBody>
          <a:bodyPr wrap="square" rtlCol="0">
            <a:spAutoFit/>
          </a:bodyPr>
          <a:lstStyle/>
          <a:p>
            <a:r>
              <a:rPr lang="en-US" dirty="0">
                <a:solidFill>
                  <a:srgbClr val="FF0000"/>
                </a:solidFill>
              </a:rPr>
              <a:t>Summary</a:t>
            </a:r>
          </a:p>
          <a:p>
            <a:r>
              <a:rPr lang="en-US" sz="1600" dirty="0">
                <a:solidFill>
                  <a:srgbClr val="FF0000"/>
                </a:solidFill>
              </a:rPr>
              <a:t>A change of the NRU either through a change to structural or frictional unemployment will shift the LRPC.</a:t>
            </a:r>
          </a:p>
          <a:p>
            <a:r>
              <a:rPr lang="en-US" sz="1600" dirty="0">
                <a:solidFill>
                  <a:srgbClr val="FF0000"/>
                </a:solidFill>
              </a:rPr>
              <a:t>However, in most questions it rarely shifts.</a:t>
            </a:r>
          </a:p>
        </p:txBody>
      </p:sp>
    </p:spTree>
    <p:extLst>
      <p:ext uri="{BB962C8B-B14F-4D97-AF65-F5344CB8AC3E}">
        <p14:creationId xmlns:p14="http://schemas.microsoft.com/office/powerpoint/2010/main" val="3237484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Change to what thing within the economy would shift the LRPC?</a:t>
            </a:r>
          </a:p>
          <a:p>
            <a:r>
              <a:rPr lang="en-US" dirty="0">
                <a:solidFill>
                  <a:srgbClr val="0070C0"/>
                </a:solidFill>
              </a:rPr>
              <a:t>The Natural Rate of Unemployment</a:t>
            </a:r>
          </a:p>
          <a:p>
            <a:pPr lvl="1"/>
            <a:r>
              <a:rPr lang="en-US" dirty="0">
                <a:solidFill>
                  <a:srgbClr val="0070C0"/>
                </a:solidFill>
              </a:rPr>
              <a:t>	Structural Unemployment</a:t>
            </a:r>
          </a:p>
          <a:p>
            <a:pPr lvl="1"/>
            <a:r>
              <a:rPr lang="en-US" dirty="0">
                <a:solidFill>
                  <a:srgbClr val="0070C0"/>
                </a:solidFill>
              </a:rPr>
              <a:t>	Frictional Unemployment</a:t>
            </a:r>
          </a:p>
        </p:txBody>
      </p:sp>
    </p:spTree>
    <p:extLst>
      <p:ext uri="{BB962C8B-B14F-4D97-AF65-F5344CB8AC3E}">
        <p14:creationId xmlns:p14="http://schemas.microsoft.com/office/powerpoint/2010/main" val="9607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Phillips Curve Changes Summary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96184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Movement along the SRPC – AD shifts</a:t>
            </a: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924232" y="1606189"/>
            <a:ext cx="9794353" cy="4383108"/>
          </a:xfrm>
          <a:prstGeom prst="rect">
            <a:avLst/>
          </a:prstGeom>
        </p:spPr>
      </p:pic>
    </p:spTree>
    <p:extLst>
      <p:ext uri="{BB962C8B-B14F-4D97-AF65-F5344CB8AC3E}">
        <p14:creationId xmlns:p14="http://schemas.microsoft.com/office/powerpoint/2010/main" val="26752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Revision: Stabilization Policies</a:t>
            </a:r>
          </a:p>
        </p:txBody>
      </p:sp>
      <p:sp>
        <p:nvSpPr>
          <p:cNvPr id="5" name="Content Placeholder 4"/>
          <p:cNvSpPr>
            <a:spLocks noGrp="1"/>
          </p:cNvSpPr>
          <p:nvPr>
            <p:ph idx="1"/>
          </p:nvPr>
        </p:nvSpPr>
        <p:spPr>
          <a:xfrm>
            <a:off x="376831" y="1381537"/>
            <a:ext cx="6850627" cy="1754845"/>
          </a:xfrm>
        </p:spPr>
        <p:txBody>
          <a:bodyPr>
            <a:normAutofit fontScale="77500" lnSpcReduction="20000"/>
          </a:bodyPr>
          <a:lstStyle/>
          <a:p>
            <a:r>
              <a:rPr lang="en-AU" dirty="0"/>
              <a:t>Both </a:t>
            </a:r>
            <a:r>
              <a:rPr lang="en-AU" dirty="0">
                <a:solidFill>
                  <a:srgbClr val="00B0F0"/>
                </a:solidFill>
              </a:rPr>
              <a:t>Fiscal Policy </a:t>
            </a:r>
            <a:r>
              <a:rPr lang="en-AU" dirty="0"/>
              <a:t>and </a:t>
            </a:r>
            <a:r>
              <a:rPr lang="en-AU" dirty="0">
                <a:solidFill>
                  <a:srgbClr val="00B0F0"/>
                </a:solidFill>
              </a:rPr>
              <a:t>Monetary Policy </a:t>
            </a:r>
            <a:r>
              <a:rPr lang="en-AU" dirty="0"/>
              <a:t>is conducted with the intention of ‘</a:t>
            </a:r>
            <a:r>
              <a:rPr lang="en-AU" dirty="0">
                <a:solidFill>
                  <a:srgbClr val="00B0F0"/>
                </a:solidFill>
              </a:rPr>
              <a:t>smoothing</a:t>
            </a:r>
            <a:r>
              <a:rPr lang="en-AU" dirty="0"/>
              <a:t>’ the </a:t>
            </a:r>
            <a:r>
              <a:rPr lang="en-AU" dirty="0">
                <a:solidFill>
                  <a:srgbClr val="00B0F0"/>
                </a:solidFill>
              </a:rPr>
              <a:t>business cycle</a:t>
            </a:r>
            <a:r>
              <a:rPr lang="en-AU" dirty="0"/>
              <a:t>.</a:t>
            </a:r>
          </a:p>
          <a:p>
            <a:pPr lvl="1"/>
            <a:r>
              <a:rPr lang="en-AU" dirty="0"/>
              <a:t>This ensures that </a:t>
            </a:r>
            <a:r>
              <a:rPr lang="en-AU" dirty="0">
                <a:solidFill>
                  <a:srgbClr val="00B050"/>
                </a:solidFill>
              </a:rPr>
              <a:t>unemployment</a:t>
            </a:r>
            <a:r>
              <a:rPr lang="en-AU" dirty="0"/>
              <a:t> or </a:t>
            </a:r>
            <a:r>
              <a:rPr lang="en-AU" dirty="0">
                <a:solidFill>
                  <a:srgbClr val="00B050"/>
                </a:solidFill>
              </a:rPr>
              <a:t>inflation</a:t>
            </a:r>
            <a:r>
              <a:rPr lang="en-AU" dirty="0"/>
              <a:t> </a:t>
            </a:r>
            <a:r>
              <a:rPr lang="en-AU" dirty="0">
                <a:solidFill>
                  <a:srgbClr val="00B050"/>
                </a:solidFill>
              </a:rPr>
              <a:t>doesn’t fluctuate </a:t>
            </a:r>
            <a:r>
              <a:rPr lang="en-AU" dirty="0"/>
              <a:t>too rapidly and </a:t>
            </a:r>
            <a:r>
              <a:rPr lang="en-AU" dirty="0">
                <a:solidFill>
                  <a:srgbClr val="00B050"/>
                </a:solidFill>
              </a:rPr>
              <a:t>maintains economic stability</a:t>
            </a:r>
            <a:r>
              <a:rPr lang="en-AU" dirty="0"/>
              <a:t>.</a:t>
            </a:r>
          </a:p>
          <a:p>
            <a:pPr lvl="1"/>
            <a:r>
              <a:rPr lang="en-AU" dirty="0"/>
              <a:t>Remember that </a:t>
            </a:r>
            <a:r>
              <a:rPr lang="en-AU" dirty="0">
                <a:solidFill>
                  <a:srgbClr val="7030A0"/>
                </a:solidFill>
              </a:rPr>
              <a:t>automatic stabilizers </a:t>
            </a:r>
            <a:r>
              <a:rPr lang="en-AU" dirty="0"/>
              <a:t>do this </a:t>
            </a:r>
            <a:r>
              <a:rPr lang="en-AU" dirty="0">
                <a:solidFill>
                  <a:srgbClr val="7030A0"/>
                </a:solidFill>
              </a:rPr>
              <a:t>without the government having to implement any new policy</a:t>
            </a:r>
            <a:r>
              <a:rPr lang="en-AU" dirty="0"/>
              <a:t>. </a:t>
            </a:r>
          </a:p>
        </p:txBody>
      </p:sp>
      <p:pic>
        <p:nvPicPr>
          <p:cNvPr id="2" name="Picture 1"/>
          <p:cNvPicPr>
            <a:picLocks noChangeAspect="1"/>
          </p:cNvPicPr>
          <p:nvPr/>
        </p:nvPicPr>
        <p:blipFill>
          <a:blip r:embed="rId2"/>
          <a:stretch>
            <a:fillRect/>
          </a:stretch>
        </p:blipFill>
        <p:spPr>
          <a:xfrm>
            <a:off x="7524216" y="3518340"/>
            <a:ext cx="3858163" cy="3115110"/>
          </a:xfrm>
          <a:prstGeom prst="rect">
            <a:avLst/>
          </a:prstGeom>
        </p:spPr>
      </p:pic>
      <p:pic>
        <p:nvPicPr>
          <p:cNvPr id="3" name="Picture 2"/>
          <p:cNvPicPr>
            <a:picLocks noChangeAspect="1"/>
          </p:cNvPicPr>
          <p:nvPr/>
        </p:nvPicPr>
        <p:blipFill>
          <a:blip r:embed="rId3"/>
          <a:stretch>
            <a:fillRect/>
          </a:stretch>
        </p:blipFill>
        <p:spPr>
          <a:xfrm>
            <a:off x="7524216" y="114080"/>
            <a:ext cx="3829584" cy="3153215"/>
          </a:xfrm>
          <a:prstGeom prst="rect">
            <a:avLst/>
          </a:prstGeom>
        </p:spPr>
      </p:pic>
      <p:sp>
        <p:nvSpPr>
          <p:cNvPr id="6" name="TextBox 5"/>
          <p:cNvSpPr txBox="1"/>
          <p:nvPr/>
        </p:nvSpPr>
        <p:spPr>
          <a:xfrm>
            <a:off x="2831690" y="5525729"/>
            <a:ext cx="4692526" cy="923330"/>
          </a:xfrm>
          <a:prstGeom prst="rect">
            <a:avLst/>
          </a:prstGeom>
          <a:solidFill>
            <a:srgbClr val="FFFF00"/>
          </a:solidFill>
        </p:spPr>
        <p:txBody>
          <a:bodyPr wrap="square" rtlCol="0">
            <a:spAutoFit/>
          </a:bodyPr>
          <a:lstStyle/>
          <a:p>
            <a:r>
              <a:rPr lang="en-AU" dirty="0">
                <a:solidFill>
                  <a:srgbClr val="FF0000"/>
                </a:solidFill>
              </a:rPr>
              <a:t>Summary</a:t>
            </a:r>
          </a:p>
          <a:p>
            <a:r>
              <a:rPr lang="en-AU" dirty="0">
                <a:solidFill>
                  <a:srgbClr val="FF0000"/>
                </a:solidFill>
              </a:rPr>
              <a:t>FP and MP is used to stabilize the economy which means reduce the size of output gaps.</a:t>
            </a:r>
          </a:p>
        </p:txBody>
      </p:sp>
      <p:sp>
        <p:nvSpPr>
          <p:cNvPr id="7" name="TextBox 6"/>
          <p:cNvSpPr txBox="1"/>
          <p:nvPr/>
        </p:nvSpPr>
        <p:spPr>
          <a:xfrm>
            <a:off x="2276061" y="3041373"/>
            <a:ext cx="2385391" cy="400110"/>
          </a:xfrm>
          <a:prstGeom prst="rect">
            <a:avLst/>
          </a:prstGeom>
          <a:noFill/>
        </p:spPr>
        <p:txBody>
          <a:bodyPr wrap="square" rtlCol="0">
            <a:spAutoFit/>
          </a:bodyPr>
          <a:lstStyle/>
          <a:p>
            <a:r>
              <a:rPr lang="en-US" sz="2000" b="1" dirty="0"/>
              <a:t>Stabilization Policies</a:t>
            </a:r>
          </a:p>
        </p:txBody>
      </p:sp>
      <p:sp>
        <p:nvSpPr>
          <p:cNvPr id="8" name="TextBox 7"/>
          <p:cNvSpPr txBox="1"/>
          <p:nvPr/>
        </p:nvSpPr>
        <p:spPr>
          <a:xfrm>
            <a:off x="907775" y="3796347"/>
            <a:ext cx="2385391" cy="400110"/>
          </a:xfrm>
          <a:prstGeom prst="rect">
            <a:avLst/>
          </a:prstGeom>
          <a:noFill/>
        </p:spPr>
        <p:txBody>
          <a:bodyPr wrap="square" rtlCol="0">
            <a:spAutoFit/>
          </a:bodyPr>
          <a:lstStyle/>
          <a:p>
            <a:r>
              <a:rPr lang="en-US" sz="2000" b="1" dirty="0"/>
              <a:t>Fiscal Policy</a:t>
            </a:r>
          </a:p>
        </p:txBody>
      </p:sp>
      <p:sp>
        <p:nvSpPr>
          <p:cNvPr id="9" name="TextBox 8"/>
          <p:cNvSpPr txBox="1"/>
          <p:nvPr/>
        </p:nvSpPr>
        <p:spPr>
          <a:xfrm>
            <a:off x="4330148" y="3829452"/>
            <a:ext cx="2385391" cy="400110"/>
          </a:xfrm>
          <a:prstGeom prst="rect">
            <a:avLst/>
          </a:prstGeom>
          <a:noFill/>
        </p:spPr>
        <p:txBody>
          <a:bodyPr wrap="square" rtlCol="0">
            <a:spAutoFit/>
          </a:bodyPr>
          <a:lstStyle/>
          <a:p>
            <a:r>
              <a:rPr lang="en-US" sz="2000" b="1" dirty="0"/>
              <a:t>Monetary Policy</a:t>
            </a:r>
          </a:p>
        </p:txBody>
      </p:sp>
      <p:sp>
        <p:nvSpPr>
          <p:cNvPr id="10" name="Down Arrow 9"/>
          <p:cNvSpPr/>
          <p:nvPr/>
        </p:nvSpPr>
        <p:spPr>
          <a:xfrm rot="17723794">
            <a:off x="4195736" y="3257319"/>
            <a:ext cx="407505" cy="72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3637971">
            <a:off x="2143756" y="3288113"/>
            <a:ext cx="407505" cy="729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326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1" y="88399"/>
            <a:ext cx="6272463" cy="777876"/>
          </a:xfrm>
        </p:spPr>
        <p:txBody>
          <a:bodyPr/>
          <a:lstStyle/>
          <a:p>
            <a:r>
              <a:rPr lang="en-US" dirty="0"/>
              <a:t>Shifts of the Phillips Curve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138653"/>
              </p:ext>
            </p:extLst>
          </p:nvPr>
        </p:nvGraphicFramePr>
        <p:xfrm>
          <a:off x="144379" y="1028534"/>
          <a:ext cx="6521892" cy="5638633"/>
        </p:xfrm>
        <a:graphic>
          <a:graphicData uri="http://schemas.openxmlformats.org/drawingml/2006/table">
            <a:tbl>
              <a:tblPr firstRow="1" bandRow="1">
                <a:tableStyleId>{5C22544A-7EE6-4342-B048-85BDC9FD1C3A}</a:tableStyleId>
              </a:tblPr>
              <a:tblGrid>
                <a:gridCol w="2020124">
                  <a:extLst>
                    <a:ext uri="{9D8B030D-6E8A-4147-A177-3AD203B41FA5}">
                      <a16:colId xmlns:a16="http://schemas.microsoft.com/office/drawing/2014/main" val="2694071987"/>
                    </a:ext>
                  </a:extLst>
                </a:gridCol>
                <a:gridCol w="4501768">
                  <a:extLst>
                    <a:ext uri="{9D8B030D-6E8A-4147-A177-3AD203B41FA5}">
                      <a16:colId xmlns:a16="http://schemas.microsoft.com/office/drawing/2014/main" val="3309706299"/>
                    </a:ext>
                  </a:extLst>
                </a:gridCol>
              </a:tblGrid>
              <a:tr h="475982">
                <a:tc>
                  <a:txBody>
                    <a:bodyPr/>
                    <a:lstStyle/>
                    <a:p>
                      <a:r>
                        <a:rPr lang="en-US" sz="2400" dirty="0"/>
                        <a:t>AD/AS Change</a:t>
                      </a:r>
                    </a:p>
                  </a:txBody>
                  <a:tcPr/>
                </a:tc>
                <a:tc>
                  <a:txBody>
                    <a:bodyPr/>
                    <a:lstStyle/>
                    <a:p>
                      <a:r>
                        <a:rPr lang="en-US" sz="2400" dirty="0"/>
                        <a:t>Effect on Phillips</a:t>
                      </a:r>
                      <a:r>
                        <a:rPr lang="en-US" sz="2400" baseline="0" dirty="0"/>
                        <a:t> Curve</a:t>
                      </a:r>
                      <a:endParaRPr lang="en-US" sz="2400" dirty="0"/>
                    </a:p>
                  </a:txBody>
                  <a:tcPr/>
                </a:tc>
                <a:extLst>
                  <a:ext uri="{0D108BD9-81ED-4DB2-BD59-A6C34878D82A}">
                    <a16:rowId xmlns:a16="http://schemas.microsoft.com/office/drawing/2014/main" val="2404105130"/>
                  </a:ext>
                </a:extLst>
              </a:tr>
              <a:tr h="1732980">
                <a:tc>
                  <a:txBody>
                    <a:bodyPr/>
                    <a:lstStyle/>
                    <a:p>
                      <a:r>
                        <a:rPr lang="en-US" sz="2400" dirty="0"/>
                        <a:t>AD</a:t>
                      </a:r>
                    </a:p>
                    <a:p>
                      <a:pPr lvl="2"/>
                      <a:r>
                        <a:rPr lang="en-US" sz="2400" dirty="0"/>
                        <a:t>↑AD</a:t>
                      </a:r>
                    </a:p>
                    <a:p>
                      <a:pPr lvl="2"/>
                      <a:r>
                        <a:rPr lang="en-US" sz="2400" dirty="0"/>
                        <a:t>↓AD</a:t>
                      </a:r>
                    </a:p>
                  </a:txBody>
                  <a:tcPr/>
                </a:tc>
                <a:tc>
                  <a:txBody>
                    <a:bodyPr/>
                    <a:lstStyle/>
                    <a:p>
                      <a:r>
                        <a:rPr lang="en-US" sz="2400" b="1" dirty="0"/>
                        <a:t>Movement along SRPC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Movement</a:t>
                      </a:r>
                      <a:r>
                        <a:rPr lang="en-US" sz="2400" baseline="0" dirty="0"/>
                        <a:t> to the left along the    SRPC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   Movement</a:t>
                      </a:r>
                      <a:r>
                        <a:rPr lang="en-US" sz="2400" baseline="0" dirty="0"/>
                        <a:t> to the right along the SRPC</a:t>
                      </a:r>
                      <a:endParaRPr lang="en-US" sz="2400" dirty="0"/>
                    </a:p>
                  </a:txBody>
                  <a:tcPr/>
                </a:tc>
                <a:extLst>
                  <a:ext uri="{0D108BD9-81ED-4DB2-BD59-A6C34878D82A}">
                    <a16:rowId xmlns:a16="http://schemas.microsoft.com/office/drawing/2014/main" val="668080349"/>
                  </a:ext>
                </a:extLst>
              </a:tr>
              <a:tr h="1322171">
                <a:tc>
                  <a:txBody>
                    <a:bodyPr/>
                    <a:lstStyle/>
                    <a:p>
                      <a:r>
                        <a:rPr lang="en-US" sz="2400" dirty="0"/>
                        <a:t>SRAS</a:t>
                      </a:r>
                    </a:p>
                    <a:p>
                      <a:pPr lvl="2"/>
                      <a:r>
                        <a:rPr lang="en-US" sz="2400" dirty="0"/>
                        <a:t>↑SRAS</a:t>
                      </a:r>
                    </a:p>
                    <a:p>
                      <a:pPr lvl="2"/>
                      <a:r>
                        <a:rPr lang="en-US" sz="2400" dirty="0"/>
                        <a:t>↓SRAS</a:t>
                      </a:r>
                    </a:p>
                  </a:txBody>
                  <a:tcPr/>
                </a:tc>
                <a:tc>
                  <a:txBody>
                    <a:bodyPr/>
                    <a:lstStyle/>
                    <a:p>
                      <a:r>
                        <a:rPr lang="en-US" sz="2400" b="1" dirty="0"/>
                        <a:t>Shift of</a:t>
                      </a:r>
                      <a:r>
                        <a:rPr lang="en-US" sz="2400" b="1" baseline="0" dirty="0"/>
                        <a:t> SRPC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   SRPC s</a:t>
                      </a:r>
                      <a:r>
                        <a:rPr lang="en-US" sz="2400" dirty="0"/>
                        <a:t>hifts to the </a:t>
                      </a:r>
                      <a:r>
                        <a:rPr lang="en-US" sz="2400" baseline="0" dirty="0"/>
                        <a:t>left.</a:t>
                      </a: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   SRPC s</a:t>
                      </a:r>
                      <a:r>
                        <a:rPr lang="en-US" sz="2400" dirty="0"/>
                        <a:t>hifts to the </a:t>
                      </a:r>
                      <a:r>
                        <a:rPr lang="en-US" sz="2400" baseline="0" dirty="0"/>
                        <a:t>right.</a:t>
                      </a:r>
                      <a:endParaRPr lang="en-US" sz="2400" dirty="0"/>
                    </a:p>
                  </a:txBody>
                  <a:tcPr/>
                </a:tc>
                <a:extLst>
                  <a:ext uri="{0D108BD9-81ED-4DB2-BD59-A6C34878D82A}">
                    <a16:rowId xmlns:a16="http://schemas.microsoft.com/office/drawing/2014/main" val="4184263155"/>
                  </a:ext>
                </a:extLst>
              </a:tr>
              <a:tr h="1732980">
                <a:tc>
                  <a:txBody>
                    <a:bodyPr/>
                    <a:lstStyle/>
                    <a:p>
                      <a:pPr lvl="0"/>
                      <a:r>
                        <a:rPr lang="en-US" sz="2400" dirty="0"/>
                        <a:t>Change in the</a:t>
                      </a:r>
                      <a:r>
                        <a:rPr lang="en-US" sz="2400" baseline="0" dirty="0"/>
                        <a:t> NRU</a:t>
                      </a:r>
                    </a:p>
                    <a:p>
                      <a:pPr lvl="2"/>
                      <a:r>
                        <a:rPr lang="en-US" sz="2400" dirty="0"/>
                        <a:t>↑NRU</a:t>
                      </a:r>
                    </a:p>
                    <a:p>
                      <a:pPr lvl="2"/>
                      <a:r>
                        <a:rPr lang="en-US" sz="2400" dirty="0"/>
                        <a:t>↓NRU</a:t>
                      </a:r>
                    </a:p>
                    <a:p>
                      <a:pPr lvl="0"/>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Shift of LRPC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   LRPC s</a:t>
                      </a:r>
                      <a:r>
                        <a:rPr lang="en-US" sz="2400" dirty="0"/>
                        <a:t>hifts to the </a:t>
                      </a:r>
                      <a:r>
                        <a:rPr lang="en-US" sz="2400" baseline="0" dirty="0"/>
                        <a:t>right.</a:t>
                      </a: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t>   LRPC s</a:t>
                      </a:r>
                      <a:r>
                        <a:rPr lang="en-US" sz="2400" dirty="0"/>
                        <a:t>hifts to the </a:t>
                      </a:r>
                      <a:r>
                        <a:rPr lang="en-US" sz="2400" baseline="0" dirty="0"/>
                        <a:t>left.</a:t>
                      </a: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567929035"/>
                  </a:ext>
                </a:extLst>
              </a:tr>
            </a:tbl>
          </a:graphicData>
        </a:graphic>
      </p:graphicFrame>
      <p:pic>
        <p:nvPicPr>
          <p:cNvPr id="1026" name="Picture 2" descr="AP Macro: SRPC and LRPC | Tamoclass">
            <a:extLst>
              <a:ext uri="{FF2B5EF4-FFF2-40B4-BE49-F238E27FC236}">
                <a16:creationId xmlns:a16="http://schemas.microsoft.com/office/drawing/2014/main" id="{FB644639-F6CF-2E69-CF2C-721A505C0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445" y="1028532"/>
            <a:ext cx="5201012" cy="480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82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34</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1631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the Macro Curves</a:t>
            </a:r>
          </a:p>
        </p:txBody>
      </p:sp>
      <p:sp>
        <p:nvSpPr>
          <p:cNvPr id="3" name="Content Placeholder 2"/>
          <p:cNvSpPr>
            <a:spLocks noGrp="1"/>
          </p:cNvSpPr>
          <p:nvPr>
            <p:ph idx="1"/>
          </p:nvPr>
        </p:nvSpPr>
        <p:spPr>
          <a:xfrm>
            <a:off x="560440" y="1474839"/>
            <a:ext cx="10618838" cy="1317522"/>
          </a:xfrm>
        </p:spPr>
        <p:txBody>
          <a:bodyPr>
            <a:normAutofit/>
          </a:bodyPr>
          <a:lstStyle/>
          <a:p>
            <a:r>
              <a:rPr lang="en-US" sz="2000" dirty="0"/>
              <a:t>Remember that an economy can be in three situations: </a:t>
            </a:r>
            <a:r>
              <a:rPr lang="en-US" sz="2000" dirty="0">
                <a:solidFill>
                  <a:srgbClr val="00B0F0"/>
                </a:solidFill>
              </a:rPr>
              <a:t>Positive output gap, Long run/potential output, Negative output gap</a:t>
            </a:r>
          </a:p>
          <a:p>
            <a:r>
              <a:rPr lang="en-US" sz="2000" dirty="0"/>
              <a:t>We have another graph that we can use to help represent these states; the Phillips Curve.</a:t>
            </a:r>
          </a:p>
        </p:txBody>
      </p:sp>
      <p:pic>
        <p:nvPicPr>
          <p:cNvPr id="4" name="Picture 3"/>
          <p:cNvPicPr>
            <a:picLocks noChangeAspect="1"/>
          </p:cNvPicPr>
          <p:nvPr/>
        </p:nvPicPr>
        <p:blipFill>
          <a:blip r:embed="rId2"/>
          <a:stretch>
            <a:fillRect/>
          </a:stretch>
        </p:blipFill>
        <p:spPr>
          <a:xfrm>
            <a:off x="5657930" y="3087943"/>
            <a:ext cx="1308708" cy="1159142"/>
          </a:xfrm>
          <a:prstGeom prst="rect">
            <a:avLst/>
          </a:prstGeom>
        </p:spPr>
      </p:pic>
      <p:pic>
        <p:nvPicPr>
          <p:cNvPr id="5" name="Picture 4"/>
          <p:cNvPicPr>
            <a:picLocks noChangeAspect="1"/>
          </p:cNvPicPr>
          <p:nvPr/>
        </p:nvPicPr>
        <p:blipFill>
          <a:blip r:embed="rId3"/>
          <a:stretch>
            <a:fillRect/>
          </a:stretch>
        </p:blipFill>
        <p:spPr>
          <a:xfrm>
            <a:off x="7005203" y="5136475"/>
            <a:ext cx="1560566" cy="1160671"/>
          </a:xfrm>
          <a:prstGeom prst="rect">
            <a:avLst/>
          </a:prstGeom>
        </p:spPr>
      </p:pic>
      <p:pic>
        <p:nvPicPr>
          <p:cNvPr id="6" name="Picture 5"/>
          <p:cNvPicPr>
            <a:picLocks noChangeAspect="1"/>
          </p:cNvPicPr>
          <p:nvPr/>
        </p:nvPicPr>
        <p:blipFill>
          <a:blip r:embed="rId4"/>
          <a:stretch>
            <a:fillRect/>
          </a:stretch>
        </p:blipFill>
        <p:spPr>
          <a:xfrm>
            <a:off x="8514948" y="3304871"/>
            <a:ext cx="1388865" cy="1278804"/>
          </a:xfrm>
          <a:prstGeom prst="rect">
            <a:avLst/>
          </a:prstGeom>
        </p:spPr>
      </p:pic>
      <p:sp>
        <p:nvSpPr>
          <p:cNvPr id="7" name="Oval 6"/>
          <p:cNvSpPr/>
          <p:nvPr/>
        </p:nvSpPr>
        <p:spPr>
          <a:xfrm>
            <a:off x="5407716" y="2800402"/>
            <a:ext cx="1809136" cy="17342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8429919" y="3049844"/>
            <a:ext cx="1809136" cy="17342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6830096" y="4822166"/>
            <a:ext cx="1910781" cy="178929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urved Left Arrow 9"/>
          <p:cNvSpPr/>
          <p:nvPr/>
        </p:nvSpPr>
        <p:spPr>
          <a:xfrm rot="9464008">
            <a:off x="5824669" y="4685500"/>
            <a:ext cx="407504" cy="960279"/>
          </a:xfrm>
          <a:prstGeom prst="curvedLeftArrow">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Curved Left Arrow 10"/>
          <p:cNvSpPr/>
          <p:nvPr/>
        </p:nvSpPr>
        <p:spPr>
          <a:xfrm rot="16929533">
            <a:off x="7671368" y="2713063"/>
            <a:ext cx="407504" cy="960279"/>
          </a:xfrm>
          <a:prstGeom prst="curvedLeftArrow">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Curved Left Arrow 11"/>
          <p:cNvSpPr/>
          <p:nvPr/>
        </p:nvSpPr>
        <p:spPr>
          <a:xfrm rot="1919130">
            <a:off x="9032287" y="5004059"/>
            <a:ext cx="407504" cy="960279"/>
          </a:xfrm>
          <a:prstGeom prst="curvedLeftArrow">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Rectangle 12"/>
          <p:cNvSpPr/>
          <p:nvPr/>
        </p:nvSpPr>
        <p:spPr>
          <a:xfrm>
            <a:off x="635773" y="3019341"/>
            <a:ext cx="3985388" cy="3293209"/>
          </a:xfrm>
          <a:prstGeom prst="rect">
            <a:avLst/>
          </a:prstGeom>
        </p:spPr>
        <p:txBody>
          <a:bodyPr wrap="square">
            <a:spAutoFit/>
          </a:bodyPr>
          <a:lstStyle/>
          <a:p>
            <a:r>
              <a:rPr lang="en-US" sz="3200" dirty="0"/>
              <a:t>These situations can all be shown on the following graphs.</a:t>
            </a:r>
          </a:p>
          <a:p>
            <a:pPr lvl="1"/>
            <a:r>
              <a:rPr lang="en-US" sz="2800" dirty="0"/>
              <a:t>Business Cycle</a:t>
            </a:r>
          </a:p>
          <a:p>
            <a:pPr lvl="1"/>
            <a:r>
              <a:rPr lang="en-US" sz="2800" dirty="0"/>
              <a:t>PPC</a:t>
            </a:r>
          </a:p>
          <a:p>
            <a:pPr lvl="1"/>
            <a:r>
              <a:rPr lang="en-US" sz="2800" dirty="0"/>
              <a:t>AD/AS</a:t>
            </a:r>
          </a:p>
          <a:p>
            <a:pPr lvl="1"/>
            <a:r>
              <a:rPr lang="en-US" sz="2800" dirty="0">
                <a:solidFill>
                  <a:srgbClr val="00B0F0"/>
                </a:solidFill>
              </a:rPr>
              <a:t>Phillips Curve</a:t>
            </a:r>
          </a:p>
        </p:txBody>
      </p:sp>
      <p:pic>
        <p:nvPicPr>
          <p:cNvPr id="14" name="Picture 13"/>
          <p:cNvPicPr>
            <a:picLocks noChangeAspect="1"/>
          </p:cNvPicPr>
          <p:nvPr/>
        </p:nvPicPr>
        <p:blipFill>
          <a:blip r:embed="rId5"/>
          <a:stretch>
            <a:fillRect/>
          </a:stretch>
        </p:blipFill>
        <p:spPr>
          <a:xfrm>
            <a:off x="5338937" y="2674942"/>
            <a:ext cx="4925112" cy="3982006"/>
          </a:xfrm>
          <a:prstGeom prst="rect">
            <a:avLst/>
          </a:prstGeom>
        </p:spPr>
      </p:pic>
    </p:spTree>
    <p:extLst>
      <p:ext uri="{BB962C8B-B14F-4D97-AF65-F5344CB8AC3E}">
        <p14:creationId xmlns:p14="http://schemas.microsoft.com/office/powerpoint/2010/main" val="2113234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Output/Long Run Equilibrium</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9565" y="1493309"/>
            <a:ext cx="6221801" cy="5015970"/>
          </a:xfrm>
          <a:prstGeom prst="rect">
            <a:avLst/>
          </a:prstGeom>
        </p:spPr>
      </p:pic>
      <p:sp>
        <p:nvSpPr>
          <p:cNvPr id="5" name="Oval 4"/>
          <p:cNvSpPr/>
          <p:nvPr/>
        </p:nvSpPr>
        <p:spPr>
          <a:xfrm>
            <a:off x="1648327" y="2310063"/>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4447674" y="2610852"/>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728537" y="4796589"/>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3"/>
          <a:stretch>
            <a:fillRect/>
          </a:stretch>
        </p:blipFill>
        <p:spPr>
          <a:xfrm>
            <a:off x="4581525" y="4715607"/>
            <a:ext cx="362001" cy="276264"/>
          </a:xfrm>
          <a:prstGeom prst="rect">
            <a:avLst/>
          </a:prstGeom>
        </p:spPr>
      </p:pic>
      <p:sp>
        <p:nvSpPr>
          <p:cNvPr id="10" name="Oval 9"/>
          <p:cNvSpPr/>
          <p:nvPr/>
        </p:nvSpPr>
        <p:spPr>
          <a:xfrm>
            <a:off x="5034467" y="4556565"/>
            <a:ext cx="94749" cy="916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05115" y="4301592"/>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2543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Output Gap/Inflationary Gap</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31800" y="1458021"/>
            <a:ext cx="6552179" cy="5399979"/>
          </a:xfrm>
          <a:prstGeom prst="rect">
            <a:avLst/>
          </a:prstGeom>
        </p:spPr>
      </p:pic>
      <p:sp>
        <p:nvSpPr>
          <p:cNvPr id="5" name="Oval 4"/>
          <p:cNvSpPr/>
          <p:nvPr/>
        </p:nvSpPr>
        <p:spPr>
          <a:xfrm>
            <a:off x="2097504" y="1993328"/>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4282414" y="2294117"/>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980372" y="4467822"/>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3"/>
          <a:stretch>
            <a:fillRect/>
          </a:stretch>
        </p:blipFill>
        <p:spPr>
          <a:xfrm>
            <a:off x="4954408" y="4907453"/>
            <a:ext cx="276264" cy="323895"/>
          </a:xfrm>
          <a:prstGeom prst="rect">
            <a:avLst/>
          </a:prstGeom>
        </p:spPr>
      </p:pic>
      <p:sp>
        <p:nvSpPr>
          <p:cNvPr id="10" name="Oval 9"/>
          <p:cNvSpPr/>
          <p:nvPr/>
        </p:nvSpPr>
        <p:spPr>
          <a:xfrm>
            <a:off x="5500688" y="4458799"/>
            <a:ext cx="80962" cy="846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rot="20213617">
            <a:off x="5115781" y="4611751"/>
            <a:ext cx="458221" cy="415094"/>
          </a:xfrm>
          <a:prstGeom prst="rect">
            <a:avLst/>
          </a:prstGeom>
        </p:spPr>
      </p:pic>
      <p:sp>
        <p:nvSpPr>
          <p:cNvPr id="8" name="Oval 7"/>
          <p:cNvSpPr/>
          <p:nvPr/>
        </p:nvSpPr>
        <p:spPr>
          <a:xfrm>
            <a:off x="5289390" y="4158010"/>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3897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Output Gap/Deflationary Gap</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9100" y="1466127"/>
            <a:ext cx="6710914" cy="5391873"/>
          </a:xfrm>
          <a:prstGeom prst="rect">
            <a:avLst/>
          </a:prstGeom>
        </p:spPr>
      </p:pic>
      <p:sp>
        <p:nvSpPr>
          <p:cNvPr id="5" name="Oval 4"/>
          <p:cNvSpPr/>
          <p:nvPr/>
        </p:nvSpPr>
        <p:spPr>
          <a:xfrm>
            <a:off x="1330667" y="2791690"/>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5164730" y="2980185"/>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731719" y="5418585"/>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3"/>
          <a:stretch>
            <a:fillRect/>
          </a:stretch>
        </p:blipFill>
        <p:spPr>
          <a:xfrm>
            <a:off x="5029300" y="4916517"/>
            <a:ext cx="270860" cy="250796"/>
          </a:xfrm>
          <a:prstGeom prst="rect">
            <a:avLst/>
          </a:prstGeom>
        </p:spPr>
      </p:pic>
      <p:pic>
        <p:nvPicPr>
          <p:cNvPr id="10" name="Picture 9"/>
          <p:cNvPicPr>
            <a:picLocks noChangeAspect="1"/>
          </p:cNvPicPr>
          <p:nvPr/>
        </p:nvPicPr>
        <p:blipFill>
          <a:blip r:embed="rId4"/>
          <a:stretch>
            <a:fillRect/>
          </a:stretch>
        </p:blipFill>
        <p:spPr>
          <a:xfrm>
            <a:off x="4557747" y="5041915"/>
            <a:ext cx="466790" cy="504895"/>
          </a:xfrm>
          <a:prstGeom prst="rect">
            <a:avLst/>
          </a:prstGeom>
        </p:spPr>
      </p:pic>
      <p:sp>
        <p:nvSpPr>
          <p:cNvPr id="8" name="Oval 7"/>
          <p:cNvSpPr/>
          <p:nvPr/>
        </p:nvSpPr>
        <p:spPr>
          <a:xfrm>
            <a:off x="4888004" y="4741125"/>
            <a:ext cx="553452" cy="601579"/>
          </a:xfrm>
          <a:prstGeom prst="ellipse">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88441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 Homework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40305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91" y="327991"/>
            <a:ext cx="5864087" cy="1096371"/>
          </a:xfrm>
        </p:spPr>
        <p:txBody>
          <a:bodyPr>
            <a:normAutofit fontScale="90000"/>
          </a:bodyPr>
          <a:lstStyle/>
          <a:p>
            <a:r>
              <a:rPr lang="en-AU" dirty="0"/>
              <a:t>Government Policy and the Phillips Curve</a:t>
            </a:r>
          </a:p>
        </p:txBody>
      </p:sp>
      <p:sp>
        <p:nvSpPr>
          <p:cNvPr id="3" name="Content Placeholder 2"/>
          <p:cNvSpPr>
            <a:spLocks noGrp="1"/>
          </p:cNvSpPr>
          <p:nvPr>
            <p:ph idx="1"/>
          </p:nvPr>
        </p:nvSpPr>
        <p:spPr>
          <a:xfrm>
            <a:off x="484239" y="1690688"/>
            <a:ext cx="6378677" cy="4351338"/>
          </a:xfrm>
        </p:spPr>
        <p:txBody>
          <a:bodyPr>
            <a:normAutofit fontScale="92500" lnSpcReduction="10000"/>
          </a:bodyPr>
          <a:lstStyle/>
          <a:p>
            <a:r>
              <a:rPr lang="en-GB" dirty="0">
                <a:hlinkClick r:id="rId2"/>
              </a:rPr>
              <a:t>What Paul Volcker taught us about taming inflation I Charts That Count – YouTube</a:t>
            </a:r>
            <a:endParaRPr lang="en-GB" dirty="0"/>
          </a:p>
          <a:p>
            <a:endParaRPr lang="en-GB" dirty="0"/>
          </a:p>
          <a:p>
            <a:r>
              <a:rPr lang="en-GB" dirty="0"/>
              <a:t>When policymakers </a:t>
            </a:r>
            <a:r>
              <a:rPr lang="en-GB" dirty="0">
                <a:solidFill>
                  <a:srgbClr val="00B050"/>
                </a:solidFill>
              </a:rPr>
              <a:t>want to control inflation</a:t>
            </a:r>
            <a:r>
              <a:rPr lang="en-GB" dirty="0"/>
              <a:t>, it often comes at the cost of </a:t>
            </a:r>
            <a:r>
              <a:rPr lang="en-GB" dirty="0">
                <a:solidFill>
                  <a:srgbClr val="00B050"/>
                </a:solidFill>
              </a:rPr>
              <a:t>lower output and unemployment</a:t>
            </a:r>
            <a:r>
              <a:rPr lang="en-GB" dirty="0"/>
              <a:t>. </a:t>
            </a:r>
          </a:p>
          <a:p>
            <a:pPr lvl="1"/>
            <a:r>
              <a:rPr lang="en-GB" dirty="0"/>
              <a:t>However, high and unstable inflation is also a big problem.</a:t>
            </a:r>
          </a:p>
          <a:p>
            <a:pPr lvl="1"/>
            <a:r>
              <a:rPr lang="en-GB" dirty="0"/>
              <a:t>Policymakers sometimes have to make the hard decision of slowing the economy. </a:t>
            </a:r>
          </a:p>
          <a:p>
            <a:pPr lvl="1"/>
            <a:r>
              <a:rPr lang="en-GB" dirty="0"/>
              <a:t>Therefore, we will see a movement along the SRPC toward lower inflation and higher unemployment.</a:t>
            </a:r>
            <a:endParaRPr lang="en-AU" dirty="0"/>
          </a:p>
        </p:txBody>
      </p:sp>
      <p:pic>
        <p:nvPicPr>
          <p:cNvPr id="4" name="Picture 3"/>
          <p:cNvPicPr>
            <a:picLocks noChangeAspect="1"/>
          </p:cNvPicPr>
          <p:nvPr/>
        </p:nvPicPr>
        <p:blipFill>
          <a:blip r:embed="rId3"/>
          <a:stretch>
            <a:fillRect/>
          </a:stretch>
        </p:blipFill>
        <p:spPr>
          <a:xfrm>
            <a:off x="7216877" y="1424362"/>
            <a:ext cx="4458322" cy="3439005"/>
          </a:xfrm>
          <a:prstGeom prst="rect">
            <a:avLst/>
          </a:prstGeom>
        </p:spPr>
      </p:pic>
      <p:sp>
        <p:nvSpPr>
          <p:cNvPr id="5" name="TextBox 4"/>
          <p:cNvSpPr txBox="1"/>
          <p:nvPr/>
        </p:nvSpPr>
        <p:spPr>
          <a:xfrm>
            <a:off x="7643973" y="4739149"/>
            <a:ext cx="4385187" cy="1754326"/>
          </a:xfrm>
          <a:prstGeom prst="rect">
            <a:avLst/>
          </a:prstGeom>
          <a:noFill/>
        </p:spPr>
        <p:txBody>
          <a:bodyPr wrap="square" rtlCol="0">
            <a:spAutoFit/>
          </a:bodyPr>
          <a:lstStyle/>
          <a:p>
            <a:r>
              <a:rPr lang="en-AU" dirty="0"/>
              <a:t>At first the decision to fight inflation caused a contraction in the economy (A-&gt;B). However, once people began to anticipate the lower inflation level, the economy returned back to an equilibrium with a lower level of inflation.</a:t>
            </a:r>
          </a:p>
        </p:txBody>
      </p:sp>
      <p:sp>
        <p:nvSpPr>
          <p:cNvPr id="6" name="TextBox 5"/>
          <p:cNvSpPr txBox="1"/>
          <p:nvPr/>
        </p:nvSpPr>
        <p:spPr>
          <a:xfrm>
            <a:off x="7806813" y="737419"/>
            <a:ext cx="4011561" cy="646331"/>
          </a:xfrm>
          <a:prstGeom prst="rect">
            <a:avLst/>
          </a:prstGeom>
          <a:noFill/>
        </p:spPr>
        <p:txBody>
          <a:bodyPr wrap="square" rtlCol="0">
            <a:spAutoFit/>
          </a:bodyPr>
          <a:lstStyle/>
          <a:p>
            <a:r>
              <a:rPr lang="en-AU" dirty="0"/>
              <a:t>Historical Context: Paul Volcker fights high inflation in the 1980s. </a:t>
            </a:r>
          </a:p>
        </p:txBody>
      </p:sp>
    </p:spTree>
    <p:extLst>
      <p:ext uri="{BB962C8B-B14F-4D97-AF65-F5344CB8AC3E}">
        <p14:creationId xmlns:p14="http://schemas.microsoft.com/office/powerpoint/2010/main" val="592484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Why were the policies of the then Federal Reserve Chairman Paul Volcker considered ‘brave’ at the time?</a:t>
            </a:r>
          </a:p>
          <a:p>
            <a:r>
              <a:rPr lang="en-US" dirty="0">
                <a:solidFill>
                  <a:srgbClr val="0070C0"/>
                </a:solidFill>
              </a:rPr>
              <a:t>Because in order to control inflation the economy would inevitably enter into a recession. </a:t>
            </a:r>
          </a:p>
          <a:p>
            <a:r>
              <a:rPr lang="en-US" dirty="0">
                <a:solidFill>
                  <a:srgbClr val="0070C0"/>
                </a:solidFill>
              </a:rPr>
              <a:t>However, in hindsight, many consider this policy to be the correct one to bring inflation under control. </a:t>
            </a:r>
          </a:p>
        </p:txBody>
      </p:sp>
    </p:spTree>
    <p:extLst>
      <p:ext uri="{BB962C8B-B14F-4D97-AF65-F5344CB8AC3E}">
        <p14:creationId xmlns:p14="http://schemas.microsoft.com/office/powerpoint/2010/main" val="38321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What do we mean when we refer to a ‘stabilization’ policy? What are the two main categories of stabilization policy?</a:t>
            </a:r>
          </a:p>
          <a:p>
            <a:r>
              <a:rPr lang="en-AU" dirty="0">
                <a:solidFill>
                  <a:srgbClr val="0070C0"/>
                </a:solidFill>
              </a:rPr>
              <a:t>Stabilization Policy - smooth the business cycle, reducing the size of output gaps and changes in unemployment.</a:t>
            </a:r>
          </a:p>
          <a:p>
            <a:pPr lvl="1"/>
            <a:r>
              <a:rPr lang="en-AU" dirty="0">
                <a:solidFill>
                  <a:srgbClr val="0070C0"/>
                </a:solidFill>
              </a:rPr>
              <a:t>Fiscal Policy </a:t>
            </a:r>
          </a:p>
          <a:p>
            <a:pPr lvl="1"/>
            <a:r>
              <a:rPr lang="en-AU" dirty="0">
                <a:solidFill>
                  <a:srgbClr val="0070C0"/>
                </a:solidFill>
              </a:rPr>
              <a:t>Monetary Policy</a:t>
            </a:r>
          </a:p>
        </p:txBody>
      </p:sp>
    </p:spTree>
    <p:extLst>
      <p:ext uri="{BB962C8B-B14F-4D97-AF65-F5344CB8AC3E}">
        <p14:creationId xmlns:p14="http://schemas.microsoft.com/office/powerpoint/2010/main" val="22666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44" y="217641"/>
            <a:ext cx="7410282" cy="795081"/>
          </a:xfrm>
        </p:spPr>
        <p:txBody>
          <a:bodyPr>
            <a:normAutofit fontScale="90000"/>
          </a:bodyPr>
          <a:lstStyle/>
          <a:p>
            <a:r>
              <a:rPr lang="en-AU" dirty="0"/>
              <a:t>Revision: Expansionary MP and FP</a:t>
            </a:r>
          </a:p>
        </p:txBody>
      </p:sp>
      <p:sp>
        <p:nvSpPr>
          <p:cNvPr id="3" name="Content Placeholder 2"/>
          <p:cNvSpPr>
            <a:spLocks noGrp="1"/>
          </p:cNvSpPr>
          <p:nvPr>
            <p:ph idx="1"/>
          </p:nvPr>
        </p:nvSpPr>
        <p:spPr>
          <a:xfrm>
            <a:off x="469241" y="1012721"/>
            <a:ext cx="7258785" cy="1238865"/>
          </a:xfrm>
        </p:spPr>
        <p:txBody>
          <a:bodyPr>
            <a:normAutofit fontScale="70000" lnSpcReduction="20000"/>
          </a:bodyPr>
          <a:lstStyle/>
          <a:p>
            <a:r>
              <a:rPr lang="en-AU" dirty="0">
                <a:solidFill>
                  <a:srgbClr val="00B0F0"/>
                </a:solidFill>
              </a:rPr>
              <a:t>Expansionary FP and MP </a:t>
            </a:r>
            <a:r>
              <a:rPr lang="en-AU" dirty="0"/>
              <a:t>is used to </a:t>
            </a:r>
            <a:r>
              <a:rPr lang="en-AU" dirty="0">
                <a:solidFill>
                  <a:srgbClr val="00B0F0"/>
                </a:solidFill>
              </a:rPr>
              <a:t>fight a recession/recessionary gap </a:t>
            </a:r>
            <a:r>
              <a:rPr lang="en-AU" dirty="0"/>
              <a:t>which has low output and high unemployment. </a:t>
            </a:r>
          </a:p>
          <a:p>
            <a:r>
              <a:rPr lang="en-AU" dirty="0"/>
              <a:t>(</a:t>
            </a:r>
            <a:r>
              <a:rPr lang="en-AU" dirty="0">
                <a:solidFill>
                  <a:srgbClr val="00B050"/>
                </a:solidFill>
              </a:rPr>
              <a:t>Contractionary FP and MP </a:t>
            </a:r>
            <a:r>
              <a:rPr lang="en-AU" dirty="0"/>
              <a:t>on the other hand is used to </a:t>
            </a:r>
            <a:r>
              <a:rPr lang="en-AU" dirty="0">
                <a:solidFill>
                  <a:srgbClr val="00B050"/>
                </a:solidFill>
              </a:rPr>
              <a:t>fight high inflation </a:t>
            </a:r>
            <a:r>
              <a:rPr lang="en-AU" dirty="0"/>
              <a:t>associated with positive output gaps.)</a:t>
            </a:r>
          </a:p>
        </p:txBody>
      </p:sp>
      <p:pic>
        <p:nvPicPr>
          <p:cNvPr id="4" name="Picture 3"/>
          <p:cNvPicPr>
            <a:picLocks noChangeAspect="1"/>
          </p:cNvPicPr>
          <p:nvPr/>
        </p:nvPicPr>
        <p:blipFill>
          <a:blip r:embed="rId2"/>
          <a:stretch>
            <a:fillRect/>
          </a:stretch>
        </p:blipFill>
        <p:spPr>
          <a:xfrm>
            <a:off x="1260490" y="3008671"/>
            <a:ext cx="6284655" cy="3669041"/>
          </a:xfrm>
          <a:prstGeom prst="rect">
            <a:avLst/>
          </a:prstGeom>
        </p:spPr>
      </p:pic>
      <p:pic>
        <p:nvPicPr>
          <p:cNvPr id="6" name="Picture 5"/>
          <p:cNvPicPr>
            <a:picLocks noChangeAspect="1"/>
          </p:cNvPicPr>
          <p:nvPr/>
        </p:nvPicPr>
        <p:blipFill>
          <a:blip r:embed="rId3"/>
          <a:stretch>
            <a:fillRect/>
          </a:stretch>
        </p:blipFill>
        <p:spPr>
          <a:xfrm>
            <a:off x="7958907" y="3338820"/>
            <a:ext cx="4087502" cy="3512574"/>
          </a:xfrm>
          <a:prstGeom prst="rect">
            <a:avLst/>
          </a:prstGeom>
        </p:spPr>
      </p:pic>
      <p:pic>
        <p:nvPicPr>
          <p:cNvPr id="7" name="Picture 6"/>
          <p:cNvPicPr>
            <a:picLocks noChangeAspect="1"/>
          </p:cNvPicPr>
          <p:nvPr/>
        </p:nvPicPr>
        <p:blipFill>
          <a:blip r:embed="rId4"/>
          <a:stretch>
            <a:fillRect/>
          </a:stretch>
        </p:blipFill>
        <p:spPr>
          <a:xfrm>
            <a:off x="7958907" y="326462"/>
            <a:ext cx="3553626" cy="3141406"/>
          </a:xfrm>
          <a:prstGeom prst="rect">
            <a:avLst/>
          </a:prstGeom>
        </p:spPr>
      </p:pic>
      <p:sp>
        <p:nvSpPr>
          <p:cNvPr id="8" name="TextBox 7"/>
          <p:cNvSpPr txBox="1"/>
          <p:nvPr/>
        </p:nvSpPr>
        <p:spPr>
          <a:xfrm>
            <a:off x="150596" y="2143433"/>
            <a:ext cx="4692526" cy="738664"/>
          </a:xfrm>
          <a:prstGeom prst="rect">
            <a:avLst/>
          </a:prstGeom>
          <a:solidFill>
            <a:srgbClr val="FFFF00"/>
          </a:solidFill>
        </p:spPr>
        <p:txBody>
          <a:bodyPr wrap="square" rtlCol="0">
            <a:spAutoFit/>
          </a:bodyPr>
          <a:lstStyle/>
          <a:p>
            <a:r>
              <a:rPr lang="en-AU" sz="1400" dirty="0">
                <a:solidFill>
                  <a:srgbClr val="FF0000"/>
                </a:solidFill>
              </a:rPr>
              <a:t>Summary</a:t>
            </a:r>
          </a:p>
          <a:p>
            <a:r>
              <a:rPr lang="en-AU" sz="1400" dirty="0">
                <a:solidFill>
                  <a:srgbClr val="FF0000"/>
                </a:solidFill>
              </a:rPr>
              <a:t>Expansionary FP and MP increases AD, closing a recessionary gap.</a:t>
            </a:r>
          </a:p>
        </p:txBody>
      </p:sp>
    </p:spTree>
    <p:extLst>
      <p:ext uri="{BB962C8B-B14F-4D97-AF65-F5344CB8AC3E}">
        <p14:creationId xmlns:p14="http://schemas.microsoft.com/office/powerpoint/2010/main" val="200410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lnSpcReduction="10000"/>
          </a:bodyPr>
          <a:lstStyle/>
          <a:p>
            <a:r>
              <a:rPr lang="en-AU" dirty="0"/>
              <a:t>Give examples of expansionary MP.</a:t>
            </a:r>
          </a:p>
          <a:p>
            <a:r>
              <a:rPr lang="en-AU" dirty="0">
                <a:solidFill>
                  <a:srgbClr val="0070C0"/>
                </a:solidFill>
              </a:rPr>
              <a:t>The Fed buys bonds on the open market</a:t>
            </a:r>
          </a:p>
          <a:p>
            <a:r>
              <a:rPr lang="en-AU" dirty="0">
                <a:solidFill>
                  <a:srgbClr val="0070C0"/>
                </a:solidFill>
              </a:rPr>
              <a:t>The fed decreases the RRR</a:t>
            </a:r>
          </a:p>
          <a:p>
            <a:r>
              <a:rPr lang="en-AU" dirty="0">
                <a:solidFill>
                  <a:srgbClr val="0070C0"/>
                </a:solidFill>
              </a:rPr>
              <a:t>The Fed decreases the discount rate or federal funds rate.</a:t>
            </a:r>
          </a:p>
          <a:p>
            <a:r>
              <a:rPr lang="en-AU" dirty="0">
                <a:solidFill>
                  <a:srgbClr val="0070C0"/>
                </a:solidFill>
              </a:rPr>
              <a:t>Ample Reserves Economy: decrease administered interest rates.</a:t>
            </a:r>
          </a:p>
          <a:p>
            <a:r>
              <a:rPr lang="en-AU" dirty="0"/>
              <a:t>Give examples of expansionary FP. </a:t>
            </a:r>
          </a:p>
          <a:p>
            <a:r>
              <a:rPr lang="en-AU" dirty="0">
                <a:solidFill>
                  <a:srgbClr val="0070C0"/>
                </a:solidFill>
              </a:rPr>
              <a:t>The government can decrease tax.</a:t>
            </a:r>
          </a:p>
          <a:p>
            <a:r>
              <a:rPr lang="en-AU" dirty="0">
                <a:solidFill>
                  <a:srgbClr val="0070C0"/>
                </a:solidFill>
              </a:rPr>
              <a:t>The government can increase government spending.</a:t>
            </a:r>
          </a:p>
          <a:p>
            <a:r>
              <a:rPr lang="en-AU" dirty="0">
                <a:solidFill>
                  <a:srgbClr val="0070C0"/>
                </a:solidFill>
              </a:rPr>
              <a:t>The government can increase government transfers.</a:t>
            </a:r>
          </a:p>
        </p:txBody>
      </p:sp>
    </p:spTree>
    <p:extLst>
      <p:ext uri="{BB962C8B-B14F-4D97-AF65-F5344CB8AC3E}">
        <p14:creationId xmlns:p14="http://schemas.microsoft.com/office/powerpoint/2010/main" val="28664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36" y="217642"/>
            <a:ext cx="6418006" cy="745920"/>
          </a:xfrm>
        </p:spPr>
        <p:txBody>
          <a:bodyPr>
            <a:normAutofit fontScale="90000"/>
          </a:bodyPr>
          <a:lstStyle/>
          <a:p>
            <a:r>
              <a:rPr lang="en-AU" dirty="0"/>
              <a:t>FP and MP Used Together – Same Direction</a:t>
            </a:r>
          </a:p>
        </p:txBody>
      </p:sp>
      <p:sp>
        <p:nvSpPr>
          <p:cNvPr id="3" name="Content Placeholder 2"/>
          <p:cNvSpPr>
            <a:spLocks noGrp="1"/>
          </p:cNvSpPr>
          <p:nvPr>
            <p:ph idx="1"/>
          </p:nvPr>
        </p:nvSpPr>
        <p:spPr>
          <a:xfrm>
            <a:off x="159775" y="1077397"/>
            <a:ext cx="8856406" cy="776557"/>
          </a:xfrm>
        </p:spPr>
        <p:txBody>
          <a:bodyPr>
            <a:normAutofit fontScale="70000" lnSpcReduction="20000"/>
          </a:bodyPr>
          <a:lstStyle/>
          <a:p>
            <a:r>
              <a:rPr lang="en-AU" dirty="0"/>
              <a:t>Sometimes governments will use both </a:t>
            </a:r>
            <a:r>
              <a:rPr lang="en-AU" dirty="0">
                <a:solidFill>
                  <a:srgbClr val="00B0F0"/>
                </a:solidFill>
              </a:rPr>
              <a:t>FP and MP at the same time</a:t>
            </a:r>
            <a:r>
              <a:rPr lang="en-AU" dirty="0"/>
              <a:t>. In these cases the policies will work together to both </a:t>
            </a:r>
            <a:r>
              <a:rPr lang="en-AU" dirty="0">
                <a:solidFill>
                  <a:srgbClr val="00B0F0"/>
                </a:solidFill>
              </a:rPr>
              <a:t>push AD in the same direction</a:t>
            </a:r>
            <a:r>
              <a:rPr lang="en-AU" dirty="0"/>
              <a:t>. </a:t>
            </a:r>
          </a:p>
        </p:txBody>
      </p:sp>
      <p:pic>
        <p:nvPicPr>
          <p:cNvPr id="6" name="Picture 5"/>
          <p:cNvPicPr>
            <a:picLocks noChangeAspect="1"/>
          </p:cNvPicPr>
          <p:nvPr/>
        </p:nvPicPr>
        <p:blipFill>
          <a:blip r:embed="rId2"/>
          <a:stretch>
            <a:fillRect/>
          </a:stretch>
        </p:blipFill>
        <p:spPr>
          <a:xfrm>
            <a:off x="90949" y="1704255"/>
            <a:ext cx="5753903" cy="5048955"/>
          </a:xfrm>
          <a:prstGeom prst="rect">
            <a:avLst/>
          </a:prstGeom>
        </p:spPr>
      </p:pic>
      <p:pic>
        <p:nvPicPr>
          <p:cNvPr id="7" name="Picture 6"/>
          <p:cNvPicPr>
            <a:picLocks noChangeAspect="1"/>
          </p:cNvPicPr>
          <p:nvPr/>
        </p:nvPicPr>
        <p:blipFill>
          <a:blip r:embed="rId3"/>
          <a:stretch>
            <a:fillRect/>
          </a:stretch>
        </p:blipFill>
        <p:spPr>
          <a:xfrm>
            <a:off x="5953466" y="1809045"/>
            <a:ext cx="6125430" cy="4944165"/>
          </a:xfrm>
          <a:prstGeom prst="rect">
            <a:avLst/>
          </a:prstGeom>
        </p:spPr>
      </p:pic>
      <p:sp>
        <p:nvSpPr>
          <p:cNvPr id="8" name="TextBox 7"/>
          <p:cNvSpPr txBox="1"/>
          <p:nvPr/>
        </p:nvSpPr>
        <p:spPr>
          <a:xfrm>
            <a:off x="8819135" y="224898"/>
            <a:ext cx="3259761" cy="923330"/>
          </a:xfrm>
          <a:prstGeom prst="rect">
            <a:avLst/>
          </a:prstGeom>
          <a:solidFill>
            <a:srgbClr val="FFFF00"/>
          </a:solidFill>
        </p:spPr>
        <p:txBody>
          <a:bodyPr wrap="square" rtlCol="0">
            <a:spAutoFit/>
          </a:bodyPr>
          <a:lstStyle/>
          <a:p>
            <a:r>
              <a:rPr lang="en-AU" dirty="0">
                <a:solidFill>
                  <a:srgbClr val="FF0000"/>
                </a:solidFill>
              </a:rPr>
              <a:t>Summary</a:t>
            </a:r>
          </a:p>
          <a:p>
            <a:r>
              <a:rPr lang="en-AU" dirty="0">
                <a:solidFill>
                  <a:srgbClr val="FF0000"/>
                </a:solidFill>
              </a:rPr>
              <a:t>FP and MP can work together in the same direction.</a:t>
            </a:r>
          </a:p>
        </p:txBody>
      </p:sp>
    </p:spTree>
    <p:extLst>
      <p:ext uri="{BB962C8B-B14F-4D97-AF65-F5344CB8AC3E}">
        <p14:creationId xmlns:p14="http://schemas.microsoft.com/office/powerpoint/2010/main" val="38279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Draw the effect of expansionary MP and expansionary FP used together to fight a recessionary gap. </a:t>
            </a:r>
          </a:p>
          <a:p>
            <a:endParaRPr lang="en-AU" dirty="0"/>
          </a:p>
        </p:txBody>
      </p:sp>
      <p:pic>
        <p:nvPicPr>
          <p:cNvPr id="4" name="Picture 3"/>
          <p:cNvPicPr>
            <a:picLocks noChangeAspect="1"/>
          </p:cNvPicPr>
          <p:nvPr/>
        </p:nvPicPr>
        <p:blipFill>
          <a:blip r:embed="rId2"/>
          <a:stretch>
            <a:fillRect/>
          </a:stretch>
        </p:blipFill>
        <p:spPr>
          <a:xfrm>
            <a:off x="5362318" y="2812026"/>
            <a:ext cx="4602644" cy="3715042"/>
          </a:xfrm>
          <a:prstGeom prst="rect">
            <a:avLst/>
          </a:prstGeom>
        </p:spPr>
      </p:pic>
      <p:sp>
        <p:nvSpPr>
          <p:cNvPr id="5" name="TextBox 4"/>
          <p:cNvSpPr txBox="1"/>
          <p:nvPr/>
        </p:nvSpPr>
        <p:spPr>
          <a:xfrm>
            <a:off x="943897" y="2880852"/>
            <a:ext cx="4100051" cy="2308324"/>
          </a:xfrm>
          <a:prstGeom prst="rect">
            <a:avLst/>
          </a:prstGeom>
          <a:noFill/>
        </p:spPr>
        <p:txBody>
          <a:bodyPr wrap="square" rtlCol="0">
            <a:spAutoFit/>
          </a:bodyPr>
          <a:lstStyle/>
          <a:p>
            <a:r>
              <a:rPr lang="en-AU" sz="3600" dirty="0">
                <a:solidFill>
                  <a:srgbClr val="0070C0"/>
                </a:solidFill>
              </a:rPr>
              <a:t>Both would increase AD and help to close the negative output gap. </a:t>
            </a:r>
          </a:p>
        </p:txBody>
      </p:sp>
    </p:spTree>
    <p:extLst>
      <p:ext uri="{BB962C8B-B14F-4D97-AF65-F5344CB8AC3E}">
        <p14:creationId xmlns:p14="http://schemas.microsoft.com/office/powerpoint/2010/main" val="127531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14520</TotalTime>
  <Words>2886</Words>
  <Application>Microsoft Macintosh PowerPoint</Application>
  <PresentationFormat>Widescreen</PresentationFormat>
  <Paragraphs>293</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Week 2 – AP Macroeconomics</vt:lpstr>
      <vt:lpstr>Unit 5</vt:lpstr>
      <vt:lpstr>5.1 FP and MP in the Short Run</vt:lpstr>
      <vt:lpstr>Revision: Stabilization Policies</vt:lpstr>
      <vt:lpstr>PowerPoint Presentation</vt:lpstr>
      <vt:lpstr>Revision: Expansionary MP and FP</vt:lpstr>
      <vt:lpstr>PowerPoint Presentation</vt:lpstr>
      <vt:lpstr>FP and MP Used Together – Same Direction</vt:lpstr>
      <vt:lpstr>PowerPoint Presentation</vt:lpstr>
      <vt:lpstr>FP and MP Used Together – Opposing Direction</vt:lpstr>
      <vt:lpstr>Questions that focus on IR instead of AD</vt:lpstr>
      <vt:lpstr>PowerPoint Presentation</vt:lpstr>
      <vt:lpstr>FP and MP in the Short Run Summary</vt:lpstr>
      <vt:lpstr>5.2 The Phillips Curve</vt:lpstr>
      <vt:lpstr>The Phillips Curve - Introduction</vt:lpstr>
      <vt:lpstr>The Phillips Curve and Output Gaps</vt:lpstr>
      <vt:lpstr>The Phillips Curve and Output Gaps</vt:lpstr>
      <vt:lpstr>The Phillips Curve and Output Gaps</vt:lpstr>
      <vt:lpstr>Name Change – The Short Run Phillips Curve (SRPC)</vt:lpstr>
      <vt:lpstr>PowerPoint Presentation</vt:lpstr>
      <vt:lpstr>The Natural Rate of Unemployment</vt:lpstr>
      <vt:lpstr>The Natural Rate of Unemployment</vt:lpstr>
      <vt:lpstr>PowerPoint Presentation</vt:lpstr>
      <vt:lpstr>Movement Along the Short Run Phillips Curve</vt:lpstr>
      <vt:lpstr>Movement of the SRPC</vt:lpstr>
      <vt:lpstr>PowerPoint Presentation</vt:lpstr>
      <vt:lpstr>PowerPoint Presentation</vt:lpstr>
      <vt:lpstr>PowerPoint Presentation</vt:lpstr>
      <vt:lpstr>Past AP Question</vt:lpstr>
      <vt:lpstr>Short Run vs Long Run Phillips Curve</vt:lpstr>
      <vt:lpstr>Macroeconomic Self Adjustment – LRPC and SRPC</vt:lpstr>
      <vt:lpstr>PowerPoint Presentation</vt:lpstr>
      <vt:lpstr>PowerPoint Presentation</vt:lpstr>
      <vt:lpstr>PowerPoint Presentation</vt:lpstr>
      <vt:lpstr>Shift of LRAS – Shift of SRPC</vt:lpstr>
      <vt:lpstr>Movement of the LRPC</vt:lpstr>
      <vt:lpstr>PowerPoint Presentation</vt:lpstr>
      <vt:lpstr>Phillips Curve Changes Summary</vt:lpstr>
      <vt:lpstr>Movement along the SRPC – AD shifts</vt:lpstr>
      <vt:lpstr>Shifts of the Phillips Curve</vt:lpstr>
      <vt:lpstr>Module 34</vt:lpstr>
      <vt:lpstr>Connecting the Macro Curves</vt:lpstr>
      <vt:lpstr>Potential Output/Long Run Equilibrium</vt:lpstr>
      <vt:lpstr>Positive Output Gap/Inflationary Gap</vt:lpstr>
      <vt:lpstr>Negative Output Gap/Deflationary Gap</vt:lpstr>
      <vt:lpstr>Graphing Homework</vt:lpstr>
      <vt:lpstr>Government Policy and the Phillips Curve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18 – AP Macroeconomics</dc:title>
  <dc:creator>David Ryan</dc:creator>
  <cp:lastModifiedBy>Microsoft Office User</cp:lastModifiedBy>
  <cp:revision>130</cp:revision>
  <dcterms:created xsi:type="dcterms:W3CDTF">2021-08-15T10:14:31Z</dcterms:created>
  <dcterms:modified xsi:type="dcterms:W3CDTF">2026-03-09T14:26:27Z</dcterms:modified>
</cp:coreProperties>
</file>